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79"/>
  </p:notesMasterIdLst>
  <p:sldIdLst>
    <p:sldId id="269" r:id="rId2"/>
    <p:sldId id="347" r:id="rId3"/>
    <p:sldId id="348" r:id="rId4"/>
    <p:sldId id="354" r:id="rId5"/>
    <p:sldId id="355" r:id="rId6"/>
    <p:sldId id="356" r:id="rId7"/>
    <p:sldId id="357" r:id="rId8"/>
    <p:sldId id="358" r:id="rId9"/>
    <p:sldId id="360" r:id="rId10"/>
    <p:sldId id="361" r:id="rId11"/>
    <p:sldId id="359" r:id="rId12"/>
    <p:sldId id="362" r:id="rId13"/>
    <p:sldId id="363" r:id="rId14"/>
    <p:sldId id="364" r:id="rId15"/>
    <p:sldId id="365" r:id="rId16"/>
    <p:sldId id="366" r:id="rId17"/>
    <p:sldId id="367" r:id="rId18"/>
    <p:sldId id="389" r:id="rId19"/>
    <p:sldId id="349"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50" r:id="rId42"/>
    <p:sldId id="391" r:id="rId43"/>
    <p:sldId id="392" r:id="rId44"/>
    <p:sldId id="393" r:id="rId45"/>
    <p:sldId id="394" r:id="rId46"/>
    <p:sldId id="395" r:id="rId47"/>
    <p:sldId id="396" r:id="rId48"/>
    <p:sldId id="397" r:id="rId49"/>
    <p:sldId id="390" r:id="rId50"/>
    <p:sldId id="398"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399" r:id="rId67"/>
    <p:sldId id="352" r:id="rId68"/>
    <p:sldId id="416" r:id="rId69"/>
    <p:sldId id="417" r:id="rId70"/>
    <p:sldId id="418" r:id="rId71"/>
    <p:sldId id="419" r:id="rId72"/>
    <p:sldId id="420" r:id="rId73"/>
    <p:sldId id="415" r:id="rId74"/>
    <p:sldId id="353" r:id="rId75"/>
    <p:sldId id="421" r:id="rId76"/>
    <p:sldId id="422" r:id="rId77"/>
    <p:sldId id="423" r:id="rId78"/>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07" autoAdjust="0"/>
  </p:normalViewPr>
  <p:slideViewPr>
    <p:cSldViewPr>
      <p:cViewPr varScale="1">
        <p:scale>
          <a:sx n="115" d="100"/>
          <a:sy n="115" d="100"/>
        </p:scale>
        <p:origin x="-464" y="-96"/>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ites.google.com/a/alaska.edu/f-stuart-chapin-terry/home/powerpoints-principles-of-ecosystem-ecolog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www.johnmorris.com.au/Photosynthesis-Analysers/LI-6400XT-Portable-Photosynthesis-System.aspx?pd=25369&amp;CategoryID=1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fao.org/docrep/X0490E/x0490e07.htm%23psychrometric%20constant%20(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essentials of the method are some semi-mechanistic model of </a:t>
            </a:r>
            <a:r>
              <a:rPr lang="en-US" dirty="0" err="1" smtClean="0"/>
              <a:t>stomatal</a:t>
            </a:r>
            <a:r>
              <a:rPr lang="en-US" dirty="0" smtClean="0"/>
              <a:t> conductance from the net leaf assimilation rate </a:t>
            </a:r>
            <a:r>
              <a:rPr lang="en-US" sz="1200" i="1" kern="1200" dirty="0" smtClean="0">
                <a:solidFill>
                  <a:srgbClr val="000000"/>
                </a:solidFill>
                <a:effectLst/>
                <a:latin typeface="Times New Roman" charset="0"/>
                <a:ea typeface="ＭＳ Ｐゴシック" charset="-128"/>
                <a:cs typeface="ＭＳ Ｐゴシック" charset="-128"/>
              </a:rPr>
              <a:t>An</a:t>
            </a:r>
            <a:r>
              <a:rPr lang="en-US" dirty="0" smtClean="0"/>
              <a:t> and the calculation of</a:t>
            </a:r>
            <a:r>
              <a:rPr lang="en-US" baseline="0" dirty="0" smtClean="0"/>
              <a:t> </a:t>
            </a:r>
            <a:r>
              <a:rPr lang="en-US" i="1" dirty="0" err="1" smtClean="0"/>
              <a:t>A_n</a:t>
            </a:r>
            <a:r>
              <a:rPr lang="en-US" dirty="0" smtClean="0"/>
              <a:t> a as the minimum of potential assimilation under different limitations with leaf respiration subtracted</a:t>
            </a:r>
            <a:r>
              <a:rPr lang="en-US" baseline="0" dirty="0" smtClean="0"/>
              <a:t> (deal with in detail below)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354015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58861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mention the diff models &amp; go through some of the processes they include, mentioning where they are different … </a:t>
            </a:r>
            <a:r>
              <a:rPr lang="en-US" dirty="0" err="1" smtClean="0"/>
              <a:t>eg</a:t>
            </a:r>
            <a:r>
              <a:rPr lang="en-US" dirty="0" smtClean="0"/>
              <a:t> beers law </a:t>
            </a:r>
            <a:r>
              <a:rPr lang="en-US" dirty="0" err="1" smtClean="0"/>
              <a:t>etc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110753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Just mention the diff models &amp; go through some of the processes they include, mentioning where they are different</a:t>
            </a:r>
          </a:p>
          <a:p>
            <a:r>
              <a:rPr lang="en-US" dirty="0" smtClean="0"/>
              <a:t> </a:t>
            </a:r>
            <a:r>
              <a:rPr lang="en-US" dirty="0" err="1" smtClean="0"/>
              <a:t>eg</a:t>
            </a:r>
            <a:r>
              <a:rPr lang="en-US" dirty="0" smtClean="0"/>
              <a:t> few have N uptake models, different ways they have of partitioning</a:t>
            </a:r>
            <a:r>
              <a:rPr lang="en-US" baseline="0" dirty="0" smtClean="0"/>
              <a:t> the 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40409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t>
            </a:r>
            <a:r>
              <a:rPr lang="en-US" dirty="0" err="1" smtClean="0"/>
              <a:t>difft</a:t>
            </a:r>
            <a:r>
              <a:rPr lang="en-US" dirty="0" smtClean="0"/>
              <a:t> approaches applied</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8070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try to group by biome, but what are the physiological parameters of complex systems such as savannas?</a:t>
            </a:r>
            <a:r>
              <a:rPr lang="en-US" baseline="0" dirty="0" smtClean="0"/>
              <a:t> So biome forms one basis for PFTs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354923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 (1996) suggests the following requirements for PFTs. They should:</a:t>
            </a:r>
          </a:p>
          <a:p>
            <a:r>
              <a:rPr lang="en-US" dirty="0" smtClean="0"/>
              <a:t>represent the world’s most important plant types;</a:t>
            </a:r>
          </a:p>
          <a:p>
            <a:r>
              <a:rPr lang="en-US" dirty="0" smtClean="0"/>
              <a:t>characterize them through their functional behavior;</a:t>
            </a:r>
          </a:p>
          <a:p>
            <a:r>
              <a:rPr lang="en-US" dirty="0" smtClean="0"/>
              <a:t>and provide complete, geographically representative coverage of the world’s land areas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09441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leaf area (SLA) and other terms from TRY traits database: Now have distributions of these traits</a:t>
            </a:r>
            <a:r>
              <a:rPr lang="en-US" baseline="0" dirty="0" smtClean="0"/>
              <a:t> over large number of samples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129939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here, we can see that for example for specific leaf area (SLA, one-sided leaf area per leaf dry mass) about 40% of the variation in SLA that exists in the database occurs between PFTs, also the variation in the mean between PFTs is similar to the within PFT variation for this trait.</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1514142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figure above shows frequency distributions of SLA for different PFTs. For some (e.g. needle leaf deciduous) the distribution is quite narrow (but a relative small sample number here) but for most, it is wide. Interestingly, the figure also shows the values of SLA used in different global vegetation models (in red) showing the very wide range of values assumed across different models.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312836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above figure, showing global averages of components of the energy balance, the solar radiation is represented as 100 units. Around 31 units are exchanged as sensible and latent heat fluxes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respectively), but the properties of the land surface significantly affect the way these fluxes are partitioned. The land surface also acts to </a:t>
            </a:r>
            <a:r>
              <a:rPr lang="en-US" i="1" dirty="0" smtClean="0"/>
              <a:t>store</a:t>
            </a:r>
            <a:r>
              <a:rPr lang="en-US" dirty="0" smtClean="0"/>
              <a:t> energy on various timescales (diurnal, seasonal, and longer).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38945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But year on year responses quite different between models …We see, for example significant scatter on the year to year responses of the models when considering the land-</a:t>
            </a:r>
            <a:r>
              <a:rPr lang="en-US" dirty="0" err="1" smtClean="0"/>
              <a:t>atmospherie</a:t>
            </a:r>
            <a:r>
              <a:rPr lang="en-US" dirty="0" smtClean="0"/>
              <a:t> carbon exchange, particularly for ENSO years, although the general trends are similar (hence the level of agreement noted above for decadal or longer integrals).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123412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GPP</a:t>
            </a:r>
            <a:r>
              <a:rPr lang="en-US" dirty="0" smtClean="0"/>
              <a:t> is the Gross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ϵ</a:t>
            </a:r>
            <a:r>
              <a:rPr lang="en-US" dirty="0" smtClean="0"/>
              <a:t> is the ‘light use efficiency’ (LUE) (g dry matter per MJ PAR), </a:t>
            </a:r>
            <a:r>
              <a:rPr lang="en-US" sz="1200" i="1" kern="1200" dirty="0" err="1" smtClean="0">
                <a:solidFill>
                  <a:srgbClr val="000000"/>
                </a:solidFill>
                <a:effectLst/>
                <a:latin typeface="Times New Roman" charset="0"/>
                <a:ea typeface="ＭＳ Ｐゴシック" charset="-128"/>
                <a:cs typeface="ＭＳ Ｐゴシック" charset="-128"/>
              </a:rPr>
              <a:t>Cdrm</a:t>
            </a:r>
            <a:r>
              <a:rPr lang="en-US" dirty="0" smtClean="0"/>
              <a:t> is the carbon content of dry matter (0.45 </a:t>
            </a:r>
            <a:r>
              <a:rPr lang="en-US" sz="1200" i="1" kern="1200" dirty="0" smtClean="0">
                <a:solidFill>
                  <a:srgbClr val="000000"/>
                </a:solidFill>
                <a:effectLst/>
                <a:latin typeface="Times New Roman" charset="0"/>
                <a:ea typeface="ＭＳ Ｐゴシック" charset="-128"/>
                <a:cs typeface="ＭＳ Ｐゴシック" charset="-128"/>
              </a:rPr>
              <a:t>gCg</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fPAR</a:t>
            </a:r>
            <a:r>
              <a:rPr lang="en-US" dirty="0" smtClean="0"/>
              <a:t> is the fraction of PAR absorbed by the canopy (also known as </a:t>
            </a:r>
            <a:r>
              <a:rPr lang="en-US" dirty="0" err="1" smtClean="0"/>
              <a:t>fAPAR</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PAR</a:t>
            </a:r>
            <a:r>
              <a:rPr lang="en-US" dirty="0" smtClean="0"/>
              <a:t> is </a:t>
            </a:r>
            <a:r>
              <a:rPr lang="en-US" dirty="0" err="1" smtClean="0"/>
              <a:t>Photosynthetically</a:t>
            </a:r>
            <a:r>
              <a:rPr lang="en-US" dirty="0" smtClean="0"/>
              <a:t> Active Radiation (</a:t>
            </a:r>
            <a:r>
              <a:rPr lang="en-US" sz="1200" i="1" kern="1200" dirty="0" smtClean="0">
                <a:solidFill>
                  <a:srgbClr val="000000"/>
                </a:solidFill>
                <a:effectLst/>
                <a:latin typeface="Times New Roman" charset="0"/>
                <a:ea typeface="ＭＳ Ｐゴシック" charset="-128"/>
                <a:cs typeface="ＭＳ Ｐゴシック" charset="-128"/>
              </a:rPr>
              <a:t>MJm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or the </a:t>
            </a:r>
            <a:r>
              <a:rPr lang="en-US" dirty="0" err="1" smtClean="0"/>
              <a:t>downwelling</a:t>
            </a:r>
            <a:r>
              <a:rPr lang="en-US" dirty="0" smtClean="0"/>
              <a:t> shortwave radiation </a:t>
            </a:r>
            <a:r>
              <a:rPr lang="en-US" dirty="0" err="1" smtClean="0"/>
              <a:t>multipled</a:t>
            </a:r>
            <a:r>
              <a:rPr lang="en-US" dirty="0" smtClean="0"/>
              <a:t> by the the PAR fraction of direct and diffuse illumination taken together. </a:t>
            </a:r>
            <a:r>
              <a:rPr lang="en-US" sz="1200" i="1" kern="1200" dirty="0" smtClean="0">
                <a:solidFill>
                  <a:srgbClr val="000000"/>
                </a:solidFill>
                <a:effectLst/>
                <a:latin typeface="Times New Roman" charset="0"/>
                <a:ea typeface="ＭＳ Ｐゴシック" charset="-128"/>
                <a:cs typeface="ＭＳ Ｐゴシック" charset="-128"/>
              </a:rPr>
              <a:t>NPP</a:t>
            </a:r>
            <a:r>
              <a:rPr lang="en-US" dirty="0" smtClean="0"/>
              <a:t> is the Net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Ra</a:t>
            </a:r>
            <a:r>
              <a:rPr lang="en-US" dirty="0" smtClean="0"/>
              <a:t> is the autotrophic respiration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41</a:t>
            </a:fld>
            <a:endParaRPr lang="en-GB"/>
          </a:p>
        </p:txBody>
      </p:sp>
    </p:spTree>
    <p:extLst>
      <p:ext uri="{BB962C8B-B14F-4D97-AF65-F5344CB8AC3E}">
        <p14:creationId xmlns:p14="http://schemas.microsoft.com/office/powerpoint/2010/main" val="254628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read see McCallum et al for review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43</a:t>
            </a:fld>
            <a:endParaRPr lang="en-GB"/>
          </a:p>
        </p:txBody>
      </p:sp>
    </p:spTree>
    <p:extLst>
      <p:ext uri="{BB962C8B-B14F-4D97-AF65-F5344CB8AC3E}">
        <p14:creationId xmlns:p14="http://schemas.microsoft.com/office/powerpoint/2010/main" val="310512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These results are claimed to be ‘relatively good’ considering this is a relatively poorly understood </a:t>
            </a:r>
            <a:r>
              <a:rPr lang="en-US" dirty="0" err="1" smtClean="0"/>
              <a:t>variable,and</a:t>
            </a:r>
            <a:r>
              <a:rPr lang="en-US" dirty="0" smtClean="0"/>
              <a:t> one thing the study highlights is degree of our current uncertainty of this quantity. Within this range of spread then, the PEMs performed no more poorly than other models and PEMs should be considered a viable semi-independent approach for NPP monitoring.</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48</a:t>
            </a:fld>
            <a:endParaRPr lang="en-GB"/>
          </a:p>
        </p:txBody>
      </p:sp>
    </p:spTree>
    <p:extLst>
      <p:ext uri="{BB962C8B-B14F-4D97-AF65-F5344CB8AC3E}">
        <p14:creationId xmlns:p14="http://schemas.microsoft.com/office/powerpoint/2010/main" val="275015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Photoperiod: proportion of day to night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52</a:t>
            </a:fld>
            <a:endParaRPr lang="en-GB"/>
          </a:p>
        </p:txBody>
      </p:sp>
    </p:spTree>
    <p:extLst>
      <p:ext uri="{BB962C8B-B14F-4D97-AF65-F5344CB8AC3E}">
        <p14:creationId xmlns:p14="http://schemas.microsoft.com/office/powerpoint/2010/main" val="87200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Burrows et al. 2011 </a:t>
            </a:r>
            <a:r>
              <a:rPr lang="en-US" dirty="0" err="1" smtClean="0"/>
              <a:t>analysed</a:t>
            </a:r>
            <a:r>
              <a:rPr lang="en-US" dirty="0" smtClean="0"/>
              <a:t> global temperature trends over the period 1960-2009 and have noted the following patterns of advance in Spring temperatures and delay in autumn temperatures.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“Seasonal shift (days/decade) is the change in timing of monthly temperatures, shown for April (top), representing Northern Hemisphere spring and Southern Hemisphere fall and October (bottom): positive where timing advances, negative where timing is delayed. Cross-hatching shows areas with small seasonal temperature change (&lt;0.2 C/month), where seasonal shifts may be large.” </a:t>
            </a:r>
            <a:r>
              <a:rPr lang="en-US" b="1" dirty="0" smtClean="0"/>
              <a:t>Source</a:t>
            </a:r>
            <a:r>
              <a:rPr lang="en-US" dirty="0" smtClean="0"/>
              <a:t>: Burrows et al. 2011</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1712305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Plant responses to such climatic variables means that phenology is likely to change under climate change, and there is already much evidence for this.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Our evidence for </a:t>
            </a:r>
            <a:r>
              <a:rPr lang="en-US" dirty="0" err="1" smtClean="0"/>
              <a:t>phenological</a:t>
            </a:r>
            <a:r>
              <a:rPr lang="en-US" dirty="0" smtClean="0"/>
              <a:t> changes comes from a combination of ground observations of this sort, flux towers, and satellite observations.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Until relatively recently there has been little work linking these two sources of information, partly due to a spatial paucity of ground data until recent years and partly because of complexities in matching the scales of the observations (Liang et al., 2011; </a:t>
            </a:r>
            <a:r>
              <a:rPr lang="en-US" dirty="0" err="1" smtClean="0"/>
              <a:t>Studer</a:t>
            </a:r>
            <a:r>
              <a:rPr lang="en-US" dirty="0" smtClean="0"/>
              <a:t> et al., 2007; White et al., 2009).</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55</a:t>
            </a:fld>
            <a:endParaRPr lang="en-GB"/>
          </a:p>
        </p:txBody>
      </p:sp>
    </p:spTree>
    <p:extLst>
      <p:ext uri="{BB962C8B-B14F-4D97-AF65-F5344CB8AC3E}">
        <p14:creationId xmlns:p14="http://schemas.microsoft.com/office/powerpoint/2010/main" val="120898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56</a:t>
            </a:fld>
            <a:endParaRPr lang="en-GB"/>
          </a:p>
        </p:txBody>
      </p:sp>
    </p:spTree>
    <p:extLst>
      <p:ext uri="{BB962C8B-B14F-4D97-AF65-F5344CB8AC3E}">
        <p14:creationId xmlns:p14="http://schemas.microsoft.com/office/powerpoint/2010/main" val="3529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r>
              <a:rPr lang="en-US" baseline="0" dirty="0" smtClean="0"/>
              <a:t> </a:t>
            </a:r>
            <a:r>
              <a:rPr lang="en-US" baseline="0" dirty="0" err="1" smtClean="0"/>
              <a:t>sobrino</a:t>
            </a:r>
            <a:r>
              <a:rPr lang="en-US" baseline="0" dirty="0" smtClean="0"/>
              <a:t> et al 2011 </a:t>
            </a:r>
            <a:r>
              <a:rPr lang="en-US" dirty="0" smtClean="0"/>
              <a:t>double logistic function of the same form for mapping changes in spring date timing trends for global vegetation</a:t>
            </a:r>
            <a:r>
              <a:rPr lang="en-US" baseline="0" dirty="0" smtClean="0"/>
              <a:t> from </a:t>
            </a:r>
            <a:r>
              <a:rPr lang="en-US" baseline="0" dirty="0" err="1" smtClean="0"/>
              <a:t>avhrr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61</a:t>
            </a:fld>
            <a:endParaRPr lang="en-GB"/>
          </a:p>
        </p:txBody>
      </p:sp>
    </p:spTree>
    <p:extLst>
      <p:ext uri="{BB962C8B-B14F-4D97-AF65-F5344CB8AC3E}">
        <p14:creationId xmlns:p14="http://schemas.microsoft.com/office/powerpoint/2010/main" val="3242257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‘Farquhar’ approach (Farquhar et al. 1980), the non-limited photosynthetic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is calculated for a fixed value of intercellular CO2 concentration </a:t>
            </a:r>
            <a:r>
              <a:rPr lang="en-US" sz="1200" i="1" kern="1200" dirty="0" smtClean="0">
                <a:solidFill>
                  <a:srgbClr val="000000"/>
                </a:solidFill>
                <a:effectLst/>
                <a:latin typeface="Times New Roman" charset="0"/>
                <a:ea typeface="ＭＳ Ｐゴシック" charset="-128"/>
                <a:cs typeface="ＭＳ Ｐゴシック" charset="-128"/>
              </a:rPr>
              <a:t>Ci</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(Knorr, 1998). The actual carbon assimilation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the leaf level depends on the actual intercellular CO2 concentration </a:t>
            </a:r>
            <a:r>
              <a:rPr lang="en-US" sz="1200" i="1" kern="1200" dirty="0" err="1" smtClean="0">
                <a:solidFill>
                  <a:srgbClr val="000000"/>
                </a:solidFill>
                <a:effectLst/>
                <a:latin typeface="Times New Roman" charset="0"/>
                <a:ea typeface="ＭＳ Ｐゴシック" charset="-128"/>
                <a:cs typeface="ＭＳ Ｐゴシック" charset="-128"/>
              </a:rPr>
              <a:t>Ci</a:t>
            </a:r>
            <a:r>
              <a:rPr lang="en-US" dirty="0" smtClean="0"/>
              <a:t>. For the C3 pathway it is calculated as a function of the electron transport limited rate </a:t>
            </a:r>
            <a:r>
              <a:rPr lang="en-US" sz="1200" i="1" kern="1200" dirty="0" smtClean="0">
                <a:solidFill>
                  <a:srgbClr val="000000"/>
                </a:solidFill>
                <a:effectLst/>
                <a:latin typeface="Times New Roman" charset="0"/>
                <a:ea typeface="ＭＳ Ｐゴシック" charset="-128"/>
                <a:cs typeface="ＭＳ Ｐゴシック" charset="-128"/>
              </a:rPr>
              <a:t>JE</a:t>
            </a:r>
            <a:r>
              <a:rPr lang="en-US" dirty="0" smtClean="0"/>
              <a:t> and a </a:t>
            </a:r>
            <a:r>
              <a:rPr lang="en-US" dirty="0" err="1" smtClean="0"/>
              <a:t>carboxylating</a:t>
            </a:r>
            <a:r>
              <a:rPr lang="en-US" dirty="0" smtClean="0"/>
              <a:t> rate </a:t>
            </a:r>
            <a:r>
              <a:rPr lang="en-US" sz="1200" i="1" kern="1200" dirty="0" smtClean="0">
                <a:solidFill>
                  <a:srgbClr val="000000"/>
                </a:solidFill>
                <a:effectLst/>
                <a:latin typeface="Times New Roman" charset="0"/>
                <a:ea typeface="ＭＳ Ｐゴシック" charset="-128"/>
                <a:cs typeface="ＭＳ Ｐゴシック" charset="-128"/>
              </a:rPr>
              <a:t>JC</a:t>
            </a:r>
            <a:r>
              <a:rPr lang="en-US" dirty="0" smtClean="0"/>
              <a:t> controlled by the enzyme </a:t>
            </a:r>
            <a:r>
              <a:rPr lang="en-US" dirty="0" err="1" smtClean="0"/>
              <a:t>Rubisco</a:t>
            </a:r>
            <a:r>
              <a:rPr lang="en-US" dirty="0" smtClean="0"/>
              <a:t> (units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the leaf ‘dark’ respiration rate </a:t>
            </a:r>
            <a:r>
              <a:rPr lang="en-US" sz="1200" i="1" kern="1200" dirty="0" smtClean="0">
                <a:solidFill>
                  <a:srgbClr val="000000"/>
                </a:solidFill>
                <a:effectLst/>
                <a:latin typeface="Times New Roman" charset="0"/>
                <a:ea typeface="ＭＳ Ｐゴシック" charset="-128"/>
                <a:cs typeface="ＭＳ Ｐゴシック" charset="-128"/>
              </a:rPr>
              <a:t>Rd</a:t>
            </a:r>
            <a:r>
              <a:rPr lang="en-US" dirty="0" smtClean="0"/>
              <a:t>:</a:t>
            </a:r>
          </a:p>
          <a:p>
            <a:r>
              <a:rPr lang="en-US" dirty="0" smtClean="0"/>
              <a:t>Here, </a:t>
            </a:r>
            <a:r>
              <a:rPr lang="en-US" sz="1200" kern="1200" dirty="0" err="1" smtClean="0">
                <a:solidFill>
                  <a:srgbClr val="000000"/>
                </a:solidFill>
                <a:effectLst/>
                <a:latin typeface="Times New Roman" charset="0"/>
                <a:ea typeface="ＭＳ Ｐゴシック" charset="-128"/>
                <a:cs typeface="ＭＳ Ｐゴシック" charset="-128"/>
              </a:rPr>
              <a:t>Γ</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is the CO2 compensation point without leaf respiration, </a:t>
            </a:r>
            <a:r>
              <a:rPr lang="en-US" sz="1200" i="1" kern="1200" dirty="0" smtClean="0">
                <a:solidFill>
                  <a:srgbClr val="000000"/>
                </a:solidFill>
                <a:effectLst/>
                <a:latin typeface="Times New Roman" charset="0"/>
                <a:ea typeface="ＭＳ Ｐゴシック" charset="-128"/>
                <a:cs typeface="ＭＳ Ｐゴシック" charset="-128"/>
              </a:rPr>
              <a:t>KC</a:t>
            </a:r>
            <a:r>
              <a:rPr lang="en-US" dirty="0" smtClean="0"/>
              <a:t> is the </a:t>
            </a:r>
            <a:r>
              <a:rPr lang="en-US" dirty="0" err="1" smtClean="0"/>
              <a:t>Michaelis-Menton</a:t>
            </a:r>
            <a:r>
              <a:rPr lang="en-US" dirty="0" smtClean="0"/>
              <a:t> constant for CO2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Ox</a:t>
            </a:r>
            <a:r>
              <a:rPr lang="en-US" dirty="0" smtClean="0"/>
              <a:t> is the oxygen concentration (0.21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KO</a:t>
            </a:r>
            <a:r>
              <a:rPr lang="en-US" dirty="0" smtClean="0"/>
              <a:t> is the </a:t>
            </a:r>
            <a:r>
              <a:rPr lang="en-US" dirty="0" err="1" smtClean="0"/>
              <a:t>Michaelis-Menton</a:t>
            </a:r>
            <a:r>
              <a:rPr lang="en-US" dirty="0" smtClean="0"/>
              <a:t> constant for 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J</a:t>
            </a:r>
            <a:r>
              <a:rPr lang="en-US" dirty="0" smtClean="0"/>
              <a:t> is the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67</a:t>
            </a:fld>
            <a:endParaRPr lang="en-GB"/>
          </a:p>
        </p:txBody>
      </p:sp>
    </p:spTree>
    <p:extLst>
      <p:ext uri="{BB962C8B-B14F-4D97-AF65-F5344CB8AC3E}">
        <p14:creationId xmlns:p14="http://schemas.microsoft.com/office/powerpoint/2010/main" val="178976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net radiation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 must be balanced by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and by the soil flux </a:t>
            </a:r>
            <a:r>
              <a:rPr lang="en-US" sz="1200" i="1" kern="1200" dirty="0" smtClean="0">
                <a:solidFill>
                  <a:srgbClr val="000000"/>
                </a:solidFill>
                <a:effectLst/>
                <a:latin typeface="Times New Roman" charset="0"/>
                <a:ea typeface="ＭＳ Ｐゴシック" charset="-128"/>
                <a:cs typeface="ＭＳ Ｐゴシック" charset="-128"/>
              </a:rPr>
              <a:t>G</a:t>
            </a:r>
            <a:r>
              <a:rPr lang="en-US" dirty="0" smtClean="0"/>
              <a:t> and the chemical energy flux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stored in photosynthesis: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860138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“Relationship of net photosynthetic rate to </a:t>
            </a:r>
            <a:r>
              <a:rPr lang="en-US" i="1" dirty="0" err="1" smtClean="0"/>
              <a:t>photosynthetically</a:t>
            </a:r>
            <a:r>
              <a:rPr lang="en-US" i="1" dirty="0" smtClean="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a:t>
            </a:r>
            <a:r>
              <a:rPr lang="en-US" dirty="0" smtClean="0"/>
              <a:t> </a:t>
            </a:r>
            <a:r>
              <a:rPr lang="en-US" b="1" dirty="0" smtClean="0"/>
              <a:t>Source</a:t>
            </a:r>
            <a:r>
              <a:rPr lang="en-US" dirty="0" smtClean="0"/>
              <a:t>: </a:t>
            </a:r>
            <a:r>
              <a:rPr lang="en-US" dirty="0" smtClean="0">
                <a:hlinkClick r:id="rId3"/>
              </a:rPr>
              <a:t>Chapin, 2011, PTEEChap5.ppt, fig. 5.5</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68</a:t>
            </a:fld>
            <a:endParaRPr lang="en-GB"/>
          </a:p>
        </p:txBody>
      </p:sp>
    </p:spTree>
    <p:extLst>
      <p:ext uri="{BB962C8B-B14F-4D97-AF65-F5344CB8AC3E}">
        <p14:creationId xmlns:p14="http://schemas.microsoft.com/office/powerpoint/2010/main" val="21323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“Figure of the photosynthetic response to increasing CO2. Glycine max (soybean) leaf was excised from experimental-garden grown plant and then light acclimated at 1500 </a:t>
            </a:r>
            <a:r>
              <a:rPr lang="en-US" i="1" dirty="0" err="1" smtClean="0"/>
              <a:t>Âµmol</a:t>
            </a:r>
            <a:r>
              <a:rPr lang="en-US" i="1" dirty="0" smtClean="0"/>
              <a:t> m-2 s-1 (saturating) in a lab. Experimental data (circles) was modeled using the equations of Farquhar, von </a:t>
            </a:r>
            <a:r>
              <a:rPr lang="en-US" i="1" dirty="0" err="1" smtClean="0"/>
              <a:t>Caemmerer</a:t>
            </a:r>
            <a:r>
              <a:rPr lang="en-US" i="1" dirty="0" smtClean="0"/>
              <a:t> and Berry (1980) for maximum velocity of </a:t>
            </a:r>
            <a:r>
              <a:rPr lang="en-US" i="1" dirty="0" err="1" smtClean="0"/>
              <a:t>carboxlation</a:t>
            </a:r>
            <a:r>
              <a:rPr lang="en-US" i="1" dirty="0" smtClean="0"/>
              <a:t> (</a:t>
            </a:r>
            <a:r>
              <a:rPr lang="en-US" i="1" dirty="0" err="1" smtClean="0"/>
              <a:t>VCmax</a:t>
            </a:r>
            <a:r>
              <a:rPr lang="en-US" i="1" dirty="0" smtClean="0"/>
              <a:t>, black line) and the maximum electron transport rate for </a:t>
            </a:r>
            <a:r>
              <a:rPr lang="en-US" i="1" dirty="0" err="1" smtClean="0"/>
              <a:t>RuBP</a:t>
            </a:r>
            <a:r>
              <a:rPr lang="en-US" i="1" dirty="0" smtClean="0"/>
              <a:t> regeneration (</a:t>
            </a:r>
            <a:r>
              <a:rPr lang="en-US" i="1" dirty="0" err="1" smtClean="0"/>
              <a:t>Jmax</a:t>
            </a:r>
            <a:r>
              <a:rPr lang="en-US" i="1" dirty="0" smtClean="0"/>
              <a:t>, cyan line). The intercellular CO2 (</a:t>
            </a:r>
            <a:r>
              <a:rPr lang="en-US" i="1" dirty="0" err="1" smtClean="0"/>
              <a:t>Ci</a:t>
            </a:r>
            <a:r>
              <a:rPr lang="en-US" i="1" dirty="0" smtClean="0"/>
              <a:t>) at which photosynthesis transitions from VC-limited to J-limited is 216 </a:t>
            </a:r>
            <a:r>
              <a:rPr lang="en-US" i="1" dirty="0" err="1" smtClean="0"/>
              <a:t>Âµmol</a:t>
            </a:r>
            <a:r>
              <a:rPr lang="en-US" i="1" dirty="0" smtClean="0"/>
              <a:t> CO2 mol-1 air. </a:t>
            </a:r>
            <a:r>
              <a:rPr lang="en-US" i="1" dirty="0" err="1" smtClean="0"/>
              <a:t>Stomatal</a:t>
            </a:r>
            <a:r>
              <a:rPr lang="en-US" i="1" dirty="0" smtClean="0"/>
              <a:t> limitation to photosynthesis (l ) is the effect of the stomata resistance restricting photosynthesis decreasing CO2 available for photosynthesis at growth CO2 concentration.”</a:t>
            </a:r>
            <a:r>
              <a:rPr lang="en-US" dirty="0" smtClean="0"/>
              <a:t> </a:t>
            </a:r>
            <a:r>
              <a:rPr lang="en-US" b="1" dirty="0" smtClean="0"/>
              <a:t>Source</a:t>
            </a:r>
            <a:r>
              <a:rPr lang="en-US" dirty="0" smtClean="0"/>
              <a:t>: </a:t>
            </a:r>
            <a:r>
              <a:rPr lang="en-US" dirty="0" smtClean="0">
                <a:hlinkClick r:id="rId3"/>
              </a:rPr>
              <a:t>johnmorris.com</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69</a:t>
            </a:fld>
            <a:endParaRPr lang="en-GB"/>
          </a:p>
        </p:txBody>
      </p:sp>
    </p:spTree>
    <p:extLst>
      <p:ext uri="{BB962C8B-B14F-4D97-AF65-F5344CB8AC3E}">
        <p14:creationId xmlns:p14="http://schemas.microsoft.com/office/powerpoint/2010/main" val="1049560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I</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IPAR</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where </a:t>
            </a:r>
            <a:r>
              <a:rPr lang="en-US" sz="1200" i="1" kern="1200" dirty="0" smtClean="0">
                <a:solidFill>
                  <a:srgbClr val="000000"/>
                </a:solidFill>
                <a:effectLst/>
                <a:latin typeface="Times New Roman" charset="0"/>
                <a:ea typeface="ＭＳ Ｐゴシック" charset="-128"/>
                <a:cs typeface="ＭＳ Ｐゴシック" charset="-128"/>
              </a:rPr>
              <a:t>IPAR</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Wm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is the PAR absorption rate </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the energy content of PAR quanta (220 </a:t>
            </a:r>
            <a:r>
              <a:rPr lang="en-US" sz="1200" i="1" kern="1200" dirty="0" smtClean="0">
                <a:solidFill>
                  <a:srgbClr val="000000"/>
                </a:solidFill>
                <a:effectLst/>
                <a:latin typeface="Times New Roman" charset="0"/>
                <a:ea typeface="ＭＳ Ｐゴシック" charset="-128"/>
                <a:cs typeface="ＭＳ Ｐゴシック" charset="-128"/>
              </a:rPr>
              <a:t>kJmol</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Jmax</a:t>
            </a:r>
            <a:r>
              <a:rPr lang="en-US" dirty="0" smtClean="0"/>
              <a:t> the maximum electron transport rate,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the efficiency of photon </a:t>
            </a:r>
            <a:r>
              <a:rPr lang="en-US" dirty="0" err="1" smtClean="0"/>
              <a:t>captupre</a:t>
            </a:r>
            <a:r>
              <a:rPr lang="en-US" dirty="0" smtClean="0"/>
              <a:t> (0.28).</a:t>
            </a:r>
          </a:p>
          <a:p>
            <a:r>
              <a:rPr lang="en-US" sz="1200" i="1" kern="1200" dirty="0" smtClean="0">
                <a:solidFill>
                  <a:srgbClr val="000000"/>
                </a:solidFill>
                <a:effectLst/>
                <a:latin typeface="Times New Roman" charset="0"/>
                <a:ea typeface="ＭＳ Ｐゴシック" charset="-128"/>
                <a:cs typeface="ＭＳ Ｐゴシック" charset="-128"/>
              </a:rPr>
              <a:t>NSCL</a:t>
            </a:r>
            <a:r>
              <a:rPr lang="en-US" dirty="0" smtClean="0"/>
              <a:t> is a Nitrogen scaling factor at maximum carboxylation rate and maximum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70</a:t>
            </a:fld>
            <a:endParaRPr lang="en-GB"/>
          </a:p>
        </p:txBody>
      </p:sp>
    </p:spTree>
    <p:extLst>
      <p:ext uri="{BB962C8B-B14F-4D97-AF65-F5344CB8AC3E}">
        <p14:creationId xmlns:p14="http://schemas.microsoft.com/office/powerpoint/2010/main" val="774550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considered a function of leaf temperature (</a:t>
            </a:r>
            <a:r>
              <a:rPr lang="en-US" dirty="0" err="1" smtClean="0"/>
              <a:t>Tk</a:t>
            </a:r>
            <a:r>
              <a:rPr lang="en-US" dirty="0" smtClean="0"/>
              <a:t>, K), non-water-limited net leaf CO2 uptake rate(Ac0, </a:t>
            </a:r>
            <a:r>
              <a:rPr lang="en-US" dirty="0" err="1" smtClean="0"/>
              <a:t>umol</a:t>
            </a:r>
            <a:r>
              <a:rPr lang="en-US" dirty="0" smtClean="0"/>
              <a:t> m-2 s-1), </a:t>
            </a:r>
            <a:r>
              <a:rPr lang="en-US" dirty="0" err="1" smtClean="0"/>
              <a:t>Ca</a:t>
            </a:r>
            <a:r>
              <a:rPr lang="en-US" dirty="0" smtClean="0"/>
              <a:t> the atmospheric CO2 concentration (355 </a:t>
            </a:r>
            <a:r>
              <a:rPr lang="en-US" dirty="0" err="1" smtClean="0"/>
              <a:t>umol</a:t>
            </a:r>
            <a:r>
              <a:rPr lang="en-US" dirty="0" smtClean="0"/>
              <a:t>(CO2)/</a:t>
            </a:r>
            <a:r>
              <a:rPr lang="en-US" dirty="0" err="1" smtClean="0"/>
              <a:t>mol</a:t>
            </a:r>
            <a:r>
              <a:rPr lang="en-US" dirty="0" smtClean="0"/>
              <a:t>(air)) and standard non-stressed leaf- internal CO2 concentration, (Ci,0). R is the gas constant (8.3145 J/</a:t>
            </a:r>
            <a:r>
              <a:rPr lang="en-US" dirty="0" err="1" smtClean="0"/>
              <a:t>mol</a:t>
            </a:r>
            <a:r>
              <a:rPr lang="en-US" dirty="0" smtClean="0"/>
              <a:t> K, so units: kg m-2 s-2 mol-1 K-1), and p is the air pressure of the standard atmosphere (Pa, i.e. kg m-1 s-2), so that Gc0 is given in m/s (Knorr, 2000). The factor of 1.6 accounts for the different molecular diffusivities of water and carbon dioxide.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72</a:t>
            </a:fld>
            <a:endParaRPr lang="en-GB"/>
          </a:p>
        </p:txBody>
      </p:sp>
    </p:spTree>
    <p:extLst>
      <p:ext uri="{BB962C8B-B14F-4D97-AF65-F5344CB8AC3E}">
        <p14:creationId xmlns:p14="http://schemas.microsoft.com/office/powerpoint/2010/main" val="6976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already see from these equations that changes in e.g. albedo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are likely to alter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by altering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26888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is the surface temperature, </a:t>
            </a:r>
            <a:r>
              <a:rPr lang="en-US" sz="1200" i="1" kern="1200" dirty="0" err="1" smtClean="0">
                <a:solidFill>
                  <a:srgbClr val="000000"/>
                </a:solidFill>
                <a:effectLst/>
                <a:latin typeface="Times New Roman" charset="0"/>
                <a:ea typeface="ＭＳ Ｐゴシック" charset="-128"/>
                <a:cs typeface="ＭＳ Ｐゴシック" charset="-128"/>
              </a:rPr>
              <a:t>Tr</a:t>
            </a:r>
            <a:r>
              <a:rPr lang="en-US" dirty="0" smtClean="0"/>
              <a:t> is a reference temperature above the surface, </a:t>
            </a:r>
            <a:r>
              <a:rPr lang="en-US" sz="1200" i="1" kern="1200" dirty="0" err="1" smtClean="0">
                <a:solidFill>
                  <a:srgbClr val="000000"/>
                </a:solidFill>
                <a:effectLst/>
                <a:latin typeface="Times New Roman" charset="0"/>
                <a:ea typeface="ＭＳ Ｐゴシック" charset="-128"/>
                <a:cs typeface="ＭＳ Ｐゴシック" charset="-128"/>
              </a:rPr>
              <a:t>ra</a:t>
            </a:r>
            <a:r>
              <a:rPr lang="en-US" dirty="0" smtClean="0"/>
              <a:t> is the aerodynamic resistance , </a:t>
            </a:r>
            <a:r>
              <a:rPr lang="en-US" sz="1200" i="1" kern="1200" dirty="0" err="1" smtClean="0">
                <a:solidFill>
                  <a:srgbClr val="000000"/>
                </a:solidFill>
                <a:effectLst/>
                <a:latin typeface="Times New Roman" charset="0"/>
                <a:ea typeface="ＭＳ Ｐゴシック" charset="-128"/>
                <a:cs typeface="ＭＳ Ｐゴシック" charset="-128"/>
              </a:rPr>
              <a:t>ρ</a:t>
            </a:r>
            <a:r>
              <a:rPr lang="en-US" dirty="0" smtClean="0"/>
              <a:t> is the density of air, and </a:t>
            </a:r>
            <a:r>
              <a:rPr lang="en-US" sz="1200" i="1" kern="1200" dirty="0" err="1" smtClean="0">
                <a:solidFill>
                  <a:srgbClr val="000000"/>
                </a:solidFill>
                <a:effectLst/>
                <a:latin typeface="Times New Roman" charset="0"/>
                <a:ea typeface="ＭＳ Ｐゴシック" charset="-128"/>
                <a:cs typeface="ＭＳ Ｐゴシック" charset="-128"/>
              </a:rPr>
              <a:t>cp</a:t>
            </a:r>
            <a:r>
              <a:rPr lang="en-US" dirty="0" smtClean="0"/>
              <a:t> is the specific heat of air.</a:t>
            </a:r>
          </a:p>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e</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is the saturated </a:t>
            </a:r>
            <a:r>
              <a:rPr lang="en-US" dirty="0" err="1" smtClean="0"/>
              <a:t>vapour</a:t>
            </a:r>
            <a:r>
              <a:rPr lang="en-US" dirty="0" smtClean="0"/>
              <a:t> pressure at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er</a:t>
            </a:r>
            <a:r>
              <a:rPr lang="en-US" dirty="0" smtClean="0"/>
              <a:t> is the </a:t>
            </a:r>
            <a:r>
              <a:rPr lang="en-US" dirty="0" err="1" smtClean="0"/>
              <a:t>vapour</a:t>
            </a:r>
            <a:r>
              <a:rPr lang="en-US" dirty="0" smtClean="0"/>
              <a:t> pressure at a reference height, </a:t>
            </a:r>
            <a:r>
              <a:rPr lang="en-US" sz="1200" i="1" kern="1200" dirty="0" err="1" smtClean="0">
                <a:solidFill>
                  <a:srgbClr val="000000"/>
                </a:solidFill>
                <a:effectLst/>
                <a:latin typeface="Times New Roman" charset="0"/>
                <a:ea typeface="ＭＳ Ｐゴシック" charset="-128"/>
                <a:cs typeface="ＭＳ Ｐゴシック" charset="-128"/>
              </a:rPr>
              <a:t>γ</a:t>
            </a:r>
            <a:r>
              <a:rPr lang="en-US" dirty="0" smtClean="0"/>
              <a:t> is the </a:t>
            </a:r>
            <a:r>
              <a:rPr lang="en-US" dirty="0" smtClean="0">
                <a:hlinkClick r:id="rId3"/>
              </a:rPr>
              <a:t>psychrometric constant</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is the bulk surface resistance to the transfer of water from the surface to the air.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24252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is the the CO2 flux density (</a:t>
            </a:r>
            <a:r>
              <a:rPr lang="en-US" sz="1200" i="1" kern="1200" dirty="0" smtClean="0">
                <a:solidFill>
                  <a:srgbClr val="000000"/>
                </a:solidFill>
                <a:effectLst/>
                <a:latin typeface="Times New Roman" charset="0"/>
                <a:ea typeface="ＭＳ Ｐゴシック" charset="-128"/>
                <a:cs typeface="ＭＳ Ｐゴシック" charset="-128"/>
              </a:rPr>
              <a:t>kgm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ci</a:t>
            </a:r>
            <a:r>
              <a:rPr lang="en-US" dirty="0" smtClean="0"/>
              <a:t> is the internal leaf CO2 concentration, and </a:t>
            </a:r>
            <a:r>
              <a:rPr lang="en-US" sz="1200" i="1" kern="1200" dirty="0" err="1" smtClean="0">
                <a:solidFill>
                  <a:srgbClr val="000000"/>
                </a:solidFill>
                <a:effectLst/>
                <a:latin typeface="Times New Roman" charset="0"/>
                <a:ea typeface="ＭＳ Ｐゴシック" charset="-128"/>
                <a:cs typeface="ＭＳ Ｐゴシック" charset="-128"/>
              </a:rPr>
              <a:t>ca</a:t>
            </a:r>
            <a:r>
              <a:rPr lang="en-US" dirty="0" smtClean="0"/>
              <a:t> is the ambient CO2 concentration. Here,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a:t>
            </a:r>
            <a:r>
              <a:rPr lang="en-US" dirty="0" err="1" smtClean="0"/>
              <a:t>stomatal</a:t>
            </a:r>
            <a:r>
              <a:rPr lang="en-US" dirty="0" smtClean="0"/>
              <a:t> resistance (see below), a measure of the difficulty (or ease) for the vegetation to transpire. </a:t>
            </a:r>
          </a:p>
          <a:p>
            <a:r>
              <a:rPr lang="en-US" dirty="0" smtClean="0"/>
              <a:t>The </a:t>
            </a:r>
            <a:r>
              <a:rPr lang="en-US" dirty="0" err="1" smtClean="0"/>
              <a:t>stomatal</a:t>
            </a:r>
            <a:r>
              <a:rPr lang="en-US" dirty="0" smtClean="0"/>
              <a:t> resistance is not the same as the bulk surface resistance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above as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includes the resistance to moisture transfer from the soil and leaf surface. For a crop or grassland, the bulk surface resistance can be estimated as </a:t>
            </a:r>
            <a:r>
              <a:rPr lang="en-US" baseline="0" dirty="0" smtClean="0"/>
              <a:t> </a:t>
            </a:r>
            <a:r>
              <a:rPr lang="en-US" baseline="0" dirty="0" err="1" smtClean="0"/>
              <a:t>rs</a:t>
            </a:r>
            <a:r>
              <a:rPr lang="en-US" baseline="0" dirty="0" smtClean="0"/>
              <a:t> = </a:t>
            </a:r>
            <a:r>
              <a:rPr lang="en-US" baseline="0" dirty="0" err="1" smtClean="0"/>
              <a:t>rst</a:t>
            </a:r>
            <a:r>
              <a:rPr lang="en-US" baseline="0" dirty="0" smtClean="0"/>
              <a:t> / </a:t>
            </a:r>
            <a:r>
              <a:rPr lang="en-US" baseline="0" dirty="0" err="1" smtClean="0"/>
              <a:t>LAI_active</a:t>
            </a:r>
            <a:r>
              <a:rPr lang="en-US" baseline="0" dirty="0" smtClean="0"/>
              <a:t> where </a:t>
            </a:r>
            <a:r>
              <a:rPr lang="en-US" sz="1200" i="1" kern="1200" dirty="0" err="1" smtClean="0">
                <a:solidFill>
                  <a:srgbClr val="000000"/>
                </a:solidFill>
                <a:effectLst/>
                <a:latin typeface="Times New Roman" charset="0"/>
                <a:ea typeface="ＭＳ Ｐゴシック" charset="-128"/>
                <a:cs typeface="ＭＳ Ｐゴシック" charset="-128"/>
              </a:rPr>
              <a:t>LAIactive</a:t>
            </a:r>
            <a:r>
              <a:rPr lang="en-US" dirty="0" smtClean="0"/>
              <a:t> is the active (sunlit) leaf area index, and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‘bulk’ </a:t>
            </a:r>
            <a:r>
              <a:rPr lang="en-US" dirty="0" err="1" smtClean="0"/>
              <a:t>stomatal</a:t>
            </a:r>
            <a:r>
              <a:rPr lang="en-US" dirty="0" smtClean="0"/>
              <a:t>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418375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P</a:t>
            </a:r>
            <a:r>
              <a:rPr lang="en-US" dirty="0" smtClean="0"/>
              <a:t> is water input to the system (precipitation and snow melt generally, but also translocation of water e.g. in irrigation), </a:t>
            </a:r>
            <a:r>
              <a:rPr lang="en-US" sz="1200" i="1" kern="1200" dirty="0" smtClean="0">
                <a:solidFill>
                  <a:srgbClr val="000000"/>
                </a:solidFill>
                <a:effectLst/>
                <a:latin typeface="Times New Roman" charset="0"/>
                <a:ea typeface="ＭＳ Ｐゴシック" charset="-128"/>
                <a:cs typeface="ＭＳ Ｐゴシック" charset="-128"/>
              </a:rPr>
              <a:t>E</a:t>
            </a:r>
            <a:r>
              <a:rPr lang="en-US" dirty="0" smtClean="0"/>
              <a:t> is evapotranspiration (water from the surface to the atmosphere through evaporation from the soil and leaf surfaces and transpiration from leaves), </a:t>
            </a:r>
            <a:r>
              <a:rPr lang="en-US" sz="1200" i="1" kern="1200" dirty="0" err="1" smtClean="0">
                <a:solidFill>
                  <a:srgbClr val="000000"/>
                </a:solidFill>
                <a:effectLst/>
                <a:latin typeface="Times New Roman" charset="0"/>
                <a:ea typeface="ＭＳ Ｐゴシック" charset="-128"/>
                <a:cs typeface="ＭＳ Ｐゴシック" charset="-128"/>
              </a:rPr>
              <a:t>Rdrain</a:t>
            </a:r>
            <a:r>
              <a:rPr lang="en-US" dirty="0" smtClean="0"/>
              <a:t> is a </a:t>
            </a:r>
            <a:r>
              <a:rPr lang="en-US" i="1" dirty="0" smtClean="0"/>
              <a:t>slow</a:t>
            </a:r>
            <a:r>
              <a:rPr lang="en-US" dirty="0" smtClean="0"/>
              <a:t> drainage component of water loss from an area, </a:t>
            </a:r>
            <a:r>
              <a:rPr lang="en-US" sz="1200" i="1" kern="1200" dirty="0" err="1" smtClean="0">
                <a:solidFill>
                  <a:srgbClr val="000000"/>
                </a:solidFill>
                <a:effectLst/>
                <a:latin typeface="Times New Roman" charset="0"/>
                <a:ea typeface="ＭＳ Ｐゴシック" charset="-128"/>
                <a:cs typeface="ＭＳ Ｐゴシック" charset="-128"/>
              </a:rPr>
              <a:t>Rsurf</a:t>
            </a:r>
            <a:r>
              <a:rPr lang="en-US" dirty="0" smtClean="0"/>
              <a:t> is surface runoff, and </a:t>
            </a:r>
            <a:r>
              <a:rPr lang="en-US" sz="1200" kern="1200" dirty="0" smtClean="0">
                <a:solidFill>
                  <a:srgbClr val="000000"/>
                </a:solidFill>
                <a:effectLst/>
                <a:latin typeface="Times New Roman" charset="0"/>
                <a:ea typeface="ＭＳ Ｐゴシック" charset="-128"/>
                <a:cs typeface="ＭＳ Ｐゴシック" charset="-128"/>
              </a:rPr>
              <a:t>Δ</a:t>
            </a:r>
            <a:r>
              <a:rPr lang="en-US" sz="1200" i="1" kern="1200" dirty="0" smtClean="0">
                <a:solidFill>
                  <a:srgbClr val="000000"/>
                </a:solidFill>
                <a:effectLst/>
                <a:latin typeface="Times New Roman" charset="0"/>
                <a:ea typeface="ＭＳ Ｐゴシック" charset="-128"/>
                <a:cs typeface="ＭＳ Ｐゴシック" charset="-128"/>
              </a:rPr>
              <a:t>S</a:t>
            </a:r>
            <a:r>
              <a:rPr lang="en-US" dirty="0" smtClean="0"/>
              <a:t> is the change in soil moisture storage.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14617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i="1" dirty="0" smtClean="0"/>
              <a:t>potential growth</a:t>
            </a:r>
            <a:r>
              <a:rPr lang="en-US" dirty="0" smtClean="0"/>
              <a:t> of the vegetation under these conditions. The </a:t>
            </a:r>
            <a:r>
              <a:rPr lang="en-US" i="1" dirty="0" smtClean="0"/>
              <a:t>attainable growth</a:t>
            </a:r>
            <a:r>
              <a:rPr lang="en-US" dirty="0" smtClean="0"/>
              <a:t> then is the potential growth modulated by some limiting factors such as water or nutrient </a:t>
            </a:r>
            <a:r>
              <a:rPr lang="en-US" dirty="0" err="1" smtClean="0"/>
              <a:t>availabiliy</a:t>
            </a:r>
            <a:r>
              <a:rPr lang="en-US" dirty="0" smtClean="0"/>
              <a:t>. The </a:t>
            </a:r>
            <a:r>
              <a:rPr lang="en-US" i="1" dirty="0" smtClean="0"/>
              <a:t>actual</a:t>
            </a:r>
            <a:r>
              <a:rPr lang="en-US" dirty="0" smtClean="0"/>
              <a:t> growth then has some further modulation by pest, disease etc. or when considering carbon stocks perhaps other reducing factors such as grazing.</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123878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state variable here is the </a:t>
            </a:r>
            <a:r>
              <a:rPr lang="en-US" i="1" dirty="0" smtClean="0"/>
              <a:t>pool</a:t>
            </a:r>
            <a:r>
              <a:rPr lang="en-US" dirty="0" smtClean="0"/>
              <a:t> of structural biomass, which is also represented as a set of pools in different plant organs (leaves, stems, roots and storage organs). The fundamental process within such a model then is the production of this pool of </a:t>
            </a:r>
            <a:r>
              <a:rPr lang="en-US" dirty="0" err="1" smtClean="0"/>
              <a:t>stuctural</a:t>
            </a:r>
            <a:r>
              <a:rPr lang="en-US" dirty="0" smtClean="0"/>
              <a:t> biomass and its allocation to organ pools. The other state variable here is the </a:t>
            </a:r>
            <a:r>
              <a:rPr lang="en-US" i="1" dirty="0" smtClean="0"/>
              <a:t>development stage</a:t>
            </a:r>
            <a:r>
              <a:rPr lang="en-US" dirty="0" smtClean="0"/>
              <a:t> which strongly affects the allocation rate from the ‘structural biomass’ pool to the different organs. It also impacts plant </a:t>
            </a:r>
            <a:r>
              <a:rPr lang="en-US" i="1" dirty="0" smtClean="0"/>
              <a:t>structure</a:t>
            </a:r>
            <a:r>
              <a:rPr lang="en-US" dirty="0" smtClean="0"/>
              <a:t> although this is not generally explicitly considered in such models.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biogeochemical </a:t>
            </a:r>
            <a:r>
              <a:rPr lang="en-US" i="1" dirty="0" smtClean="0"/>
              <a:t>processes</a:t>
            </a:r>
            <a:r>
              <a:rPr lang="en-US" dirty="0" smtClean="0"/>
              <a:t> represented here are photosynthesis, respiration (maintenance and growth) and the development rate which controls the ‘stage of development’ of the crop. Note that </a:t>
            </a:r>
            <a:r>
              <a:rPr lang="en-US" i="1" dirty="0" smtClean="0"/>
              <a:t>only</a:t>
            </a:r>
            <a:r>
              <a:rPr lang="en-US" dirty="0" smtClean="0"/>
              <a:t> states and processes directly involving the plant are considered in such a crop growth model (i.e. we do not consider what happens to/in the soil).</a:t>
            </a:r>
          </a:p>
          <a:p>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122317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smtClean="0"/>
              <a:t>Geogg124</a:t>
            </a:r>
            <a:br>
              <a:rPr lang="en-US" sz="3600" b="1" dirty="0" smtClean="0"/>
            </a:br>
            <a:r>
              <a:rPr lang="en-US" sz="3600" b="1" dirty="0" smtClean="0"/>
              <a:t>Terrestrial Ecosystem </a:t>
            </a:r>
            <a:r>
              <a:rPr lang="en-US" sz="3600" b="1" dirty="0" err="1" smtClean="0"/>
              <a:t>Modelling</a:t>
            </a:r>
            <a:endParaRPr lang="en-US" sz="3600" b="1" dirty="0"/>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smtClean="0"/>
              <a:t>P. Lewis</a:t>
            </a:r>
          </a:p>
          <a:p>
            <a:pPr eaLnBrk="1"/>
            <a:endParaRPr lang="en-GB" b="1" dirty="0" smtClean="0"/>
          </a:p>
          <a:p>
            <a:pPr eaLnBrk="1"/>
            <a:r>
              <a:rPr lang="en-GB" dirty="0" smtClean="0"/>
              <a:t>Professor of Remote Sensing</a:t>
            </a:r>
          </a:p>
          <a:p>
            <a:pPr eaLnBrk="1"/>
            <a:r>
              <a:rPr lang="en-GB" dirty="0" smtClean="0"/>
              <a:t>UCL Geography </a:t>
            </a:r>
          </a:p>
          <a:p>
            <a:pPr eaLnBrk="1"/>
            <a:r>
              <a:rPr lang="en-GB" dirty="0" smtClean="0"/>
              <a:t>&amp; NERC NCEO</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9147" r="-59147"/>
          <a:stretch>
            <a:fillRect/>
          </a:stretch>
        </p:blipFill>
        <p:spPr>
          <a:xfrm>
            <a:off x="-3024584" y="251445"/>
            <a:ext cx="11694778" cy="6432947"/>
          </a:xfrm>
        </p:spPr>
      </p:pic>
      <p:sp>
        <p:nvSpPr>
          <p:cNvPr id="5" name="TextBox 4"/>
          <p:cNvSpPr txBox="1"/>
          <p:nvPr/>
        </p:nvSpPr>
        <p:spPr>
          <a:xfrm>
            <a:off x="5040312" y="539477"/>
            <a:ext cx="4290604" cy="1834861"/>
          </a:xfrm>
          <a:prstGeom prst="rect">
            <a:avLst/>
          </a:prstGeom>
          <a:noFill/>
        </p:spPr>
        <p:txBody>
          <a:bodyPr wrap="square" rtlCol="0">
            <a:spAutoFit/>
          </a:bodyPr>
          <a:lstStyle/>
          <a:p>
            <a:r>
              <a:rPr lang="en-US" sz="2000" dirty="0" smtClean="0"/>
              <a:t>Roughness length depends on vegetation height</a:t>
            </a:r>
          </a:p>
          <a:p>
            <a:endParaRPr lang="en-US" sz="2000" dirty="0"/>
          </a:p>
          <a:p>
            <a:r>
              <a:rPr lang="en-US" sz="2000" dirty="0" smtClean="0"/>
              <a:t>Removal of vegetation can have feedback effect</a:t>
            </a:r>
            <a:endParaRPr lang="en-US" sz="2000" dirty="0"/>
          </a:p>
        </p:txBody>
      </p:sp>
    </p:spTree>
    <p:extLst>
      <p:ext uri="{BB962C8B-B14F-4D97-AF65-F5344CB8AC3E}">
        <p14:creationId xmlns:p14="http://schemas.microsoft.com/office/powerpoint/2010/main" val="158714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fluxes</a:t>
            </a:r>
            <a:endParaRPr lang="en-US" dirty="0"/>
          </a:p>
        </p:txBody>
      </p:sp>
      <p:sp>
        <p:nvSpPr>
          <p:cNvPr id="3" name="Content Placeholder 2"/>
          <p:cNvSpPr>
            <a:spLocks noGrp="1"/>
          </p:cNvSpPr>
          <p:nvPr>
            <p:ph idx="1"/>
          </p:nvPr>
        </p:nvSpPr>
        <p:spPr>
          <a:xfrm>
            <a:off x="504825" y="1768475"/>
            <a:ext cx="4751511" cy="4987925"/>
          </a:xfrm>
        </p:spPr>
        <p:txBody>
          <a:bodyPr/>
          <a:lstStyle/>
          <a:p>
            <a:r>
              <a:rPr lang="en-US" dirty="0" smtClean="0"/>
              <a:t>Turbulence also affects other fluxes e.g. CO2</a:t>
            </a:r>
          </a:p>
          <a:p>
            <a:endParaRPr lang="en-US" dirty="0"/>
          </a:p>
          <a:p>
            <a:endParaRPr lang="en-US" dirty="0" smtClean="0"/>
          </a:p>
          <a:p>
            <a:endParaRPr lang="en-US" dirty="0"/>
          </a:p>
          <a:p>
            <a:r>
              <a:rPr lang="en-US" dirty="0" smtClean="0"/>
              <a:t>So we can relate internal and ambient CO2 to </a:t>
            </a:r>
            <a:r>
              <a:rPr lang="en-US" dirty="0" err="1" smtClean="0"/>
              <a:t>stomatal</a:t>
            </a:r>
            <a:r>
              <a:rPr lang="en-US" dirty="0" smtClean="0"/>
              <a:t> and aerodynamic resistance</a:t>
            </a:r>
            <a:endParaRPr lang="en-US" dirty="0"/>
          </a:p>
        </p:txBody>
      </p:sp>
      <p:pic>
        <p:nvPicPr>
          <p:cNvPr id="6" name="Content Placeholder 4"/>
          <p:cNvPicPr>
            <a:picLocks noChangeAspect="1"/>
          </p:cNvPicPr>
          <p:nvPr/>
        </p:nvPicPr>
        <p:blipFill>
          <a:blip r:embed="rId3"/>
          <a:srcRect l="-2089" r="-2089"/>
          <a:stretch>
            <a:fillRect/>
          </a:stretch>
        </p:blipFill>
        <p:spPr bwMode="auto">
          <a:xfrm>
            <a:off x="5472360" y="2051645"/>
            <a:ext cx="4312019" cy="2371912"/>
          </a:xfrm>
          <a:prstGeom prst="rect">
            <a:avLst/>
          </a:prstGeom>
          <a:noFill/>
          <a:ln w="9525">
            <a:noFill/>
            <a:round/>
            <a:headEnd/>
            <a:tailEnd/>
          </a:ln>
        </p:spPr>
      </p:pic>
      <p:pic>
        <p:nvPicPr>
          <p:cNvPr id="7" name="Picture 6"/>
          <p:cNvPicPr>
            <a:picLocks noChangeAspect="1"/>
          </p:cNvPicPr>
          <p:nvPr/>
        </p:nvPicPr>
        <p:blipFill>
          <a:blip r:embed="rId4"/>
          <a:stretch>
            <a:fillRect/>
          </a:stretch>
        </p:blipFill>
        <p:spPr>
          <a:xfrm>
            <a:off x="6048424" y="5836148"/>
            <a:ext cx="3744416" cy="1544089"/>
          </a:xfrm>
          <a:prstGeom prst="rect">
            <a:avLst/>
          </a:prstGeom>
        </p:spPr>
      </p:pic>
      <p:sp>
        <p:nvSpPr>
          <p:cNvPr id="9" name="Rectangle 8"/>
          <p:cNvSpPr/>
          <p:nvPr/>
        </p:nvSpPr>
        <p:spPr>
          <a:xfrm>
            <a:off x="6048424" y="5724053"/>
            <a:ext cx="1081396" cy="382156"/>
          </a:xfrm>
          <a:prstGeom prst="rect">
            <a:avLst/>
          </a:prstGeom>
        </p:spPr>
        <p:txBody>
          <a:bodyPr wrap="none">
            <a:spAutoFit/>
          </a:bodyPr>
          <a:lstStyle/>
          <a:p>
            <a:r>
              <a:rPr lang="en-US" sz="2000" dirty="0" smtClean="0"/>
              <a:t>Approx.</a:t>
            </a:r>
            <a:endParaRPr lang="en-US" sz="2000" dirty="0"/>
          </a:p>
        </p:txBody>
      </p:sp>
      <p:pic>
        <p:nvPicPr>
          <p:cNvPr id="4" name="Picture 3"/>
          <p:cNvPicPr>
            <a:picLocks noChangeAspect="1"/>
          </p:cNvPicPr>
          <p:nvPr/>
        </p:nvPicPr>
        <p:blipFill>
          <a:blip r:embed="rId5"/>
          <a:stretch>
            <a:fillRect/>
          </a:stretch>
        </p:blipFill>
        <p:spPr>
          <a:xfrm>
            <a:off x="1799951" y="2915741"/>
            <a:ext cx="2959529" cy="1296144"/>
          </a:xfrm>
          <a:prstGeom prst="rect">
            <a:avLst/>
          </a:prstGeom>
        </p:spPr>
      </p:pic>
    </p:spTree>
    <p:extLst>
      <p:ext uri="{BB962C8B-B14F-4D97-AF65-F5344CB8AC3E}">
        <p14:creationId xmlns:p14="http://schemas.microsoft.com/office/powerpoint/2010/main" val="159450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balance</a:t>
            </a:r>
            <a:endParaRPr lang="en-US" dirty="0"/>
          </a:p>
        </p:txBody>
      </p:sp>
      <p:sp>
        <p:nvSpPr>
          <p:cNvPr id="3" name="Content Placeholder 2"/>
          <p:cNvSpPr>
            <a:spLocks noGrp="1"/>
          </p:cNvSpPr>
          <p:nvPr>
            <p:ph idx="1"/>
          </p:nvPr>
        </p:nvSpPr>
        <p:spPr/>
        <p:txBody>
          <a:bodyPr/>
          <a:lstStyle/>
          <a:p>
            <a:r>
              <a:rPr lang="en-US" i="1" dirty="0"/>
              <a:t>P</a:t>
            </a:r>
            <a:r>
              <a:rPr lang="en-US" dirty="0"/>
              <a:t>=</a:t>
            </a:r>
            <a:r>
              <a:rPr lang="en-US" i="1" dirty="0"/>
              <a:t>E</a:t>
            </a:r>
            <a:r>
              <a:rPr lang="en-US" dirty="0"/>
              <a:t>−</a:t>
            </a:r>
            <a:r>
              <a:rPr lang="en-US" i="1" dirty="0" err="1"/>
              <a:t>Rdrain</a:t>
            </a:r>
            <a:r>
              <a:rPr lang="en-US" dirty="0"/>
              <a:t>−</a:t>
            </a:r>
            <a:r>
              <a:rPr lang="en-US" i="1" dirty="0" err="1"/>
              <a:t>Rsurf</a:t>
            </a:r>
            <a:r>
              <a:rPr lang="en-US" dirty="0"/>
              <a:t>−Δ</a:t>
            </a:r>
            <a:r>
              <a:rPr lang="en-US" i="1" dirty="0"/>
              <a:t>S</a:t>
            </a:r>
            <a:endParaRPr lang="en-US" dirty="0"/>
          </a:p>
          <a:p>
            <a:endParaRPr lang="en-US" dirty="0"/>
          </a:p>
        </p:txBody>
      </p:sp>
      <p:sp>
        <p:nvSpPr>
          <p:cNvPr id="4" name="TextBox 3"/>
          <p:cNvSpPr txBox="1"/>
          <p:nvPr/>
        </p:nvSpPr>
        <p:spPr>
          <a:xfrm>
            <a:off x="215776" y="2915741"/>
            <a:ext cx="9505056" cy="3852850"/>
          </a:xfrm>
          <a:prstGeom prst="rect">
            <a:avLst/>
          </a:prstGeom>
          <a:noFill/>
        </p:spPr>
        <p:txBody>
          <a:bodyPr wrap="square" rtlCol="0">
            <a:spAutoFit/>
          </a:bodyPr>
          <a:lstStyle/>
          <a:p>
            <a:pPr algn="l"/>
            <a:r>
              <a:rPr lang="en-US" sz="3600" dirty="0" smtClean="0"/>
              <a:t>So we can relate evapotranspiration to runoff, change in soil water storage and water inputs (</a:t>
            </a:r>
            <a:r>
              <a:rPr lang="en-US" sz="3600" dirty="0" err="1" smtClean="0"/>
              <a:t>precip</a:t>
            </a:r>
            <a:r>
              <a:rPr lang="en-US" sz="3600" dirty="0" smtClean="0"/>
              <a:t>., snowmelt)</a:t>
            </a:r>
          </a:p>
          <a:p>
            <a:pPr algn="l"/>
            <a:endParaRPr lang="en-US" sz="3600" dirty="0"/>
          </a:p>
          <a:p>
            <a:pPr algn="l"/>
            <a:r>
              <a:rPr lang="en-US" sz="2800" dirty="0" smtClean="0"/>
              <a:t>P = water input; E = </a:t>
            </a:r>
            <a:r>
              <a:rPr lang="en-US" sz="2800" dirty="0" err="1" smtClean="0"/>
              <a:t>evapotransp</a:t>
            </a:r>
            <a:r>
              <a:rPr lang="en-US" sz="2800" dirty="0" smtClean="0"/>
              <a:t>.; </a:t>
            </a:r>
            <a:r>
              <a:rPr lang="en-US" sz="2800" dirty="0" err="1" smtClean="0"/>
              <a:t>Rdrain</a:t>
            </a:r>
            <a:r>
              <a:rPr lang="en-US" sz="2800" dirty="0" smtClean="0"/>
              <a:t> = slow drainage; </a:t>
            </a:r>
            <a:r>
              <a:rPr lang="en-US" sz="2800" dirty="0" err="1" smtClean="0"/>
              <a:t>Rsurf</a:t>
            </a:r>
            <a:r>
              <a:rPr lang="en-US" sz="2800" dirty="0" smtClean="0"/>
              <a:t> = surface runoff</a:t>
            </a:r>
            <a:r>
              <a:rPr lang="en-US" sz="2800" dirty="0"/>
              <a:t>; </a:t>
            </a:r>
            <a:r>
              <a:rPr lang="en-US" sz="2800" dirty="0" smtClean="0"/>
              <a:t>Δ</a:t>
            </a:r>
            <a:r>
              <a:rPr lang="en-US" sz="2800" i="1" dirty="0" smtClean="0"/>
              <a:t>S = </a:t>
            </a:r>
            <a:r>
              <a:rPr lang="en-US" sz="2800" dirty="0" smtClean="0"/>
              <a:t>change in soil moisture storage </a:t>
            </a:r>
            <a:endParaRPr lang="en-US" sz="2800" dirty="0"/>
          </a:p>
        </p:txBody>
      </p:sp>
    </p:spTree>
    <p:extLst>
      <p:ext uri="{BB962C8B-B14F-4D97-AF65-F5344CB8AC3E}">
        <p14:creationId xmlns:p14="http://schemas.microsoft.com/office/powerpoint/2010/main" val="134752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Surface 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Models energy </a:t>
            </a:r>
            <a:r>
              <a:rPr lang="en-US" dirty="0"/>
              <a:t>and water </a:t>
            </a:r>
            <a:r>
              <a:rPr lang="en-US" dirty="0" smtClean="0"/>
              <a:t>fluxes (++) </a:t>
            </a:r>
            <a:r>
              <a:rPr lang="en-US" dirty="0"/>
              <a:t>at the land surface </a:t>
            </a:r>
            <a:endParaRPr lang="en-US" dirty="0" smtClean="0"/>
          </a:p>
          <a:p>
            <a:pPr marL="457200" indent="-457200">
              <a:buFont typeface="Arial"/>
              <a:buChar char="•"/>
            </a:pPr>
            <a:r>
              <a:rPr lang="en-US" dirty="0" smtClean="0"/>
              <a:t>provides </a:t>
            </a:r>
            <a:r>
              <a:rPr lang="en-US" dirty="0"/>
              <a:t>an interface of these to atmospheric </a:t>
            </a:r>
            <a:r>
              <a:rPr lang="en-US" dirty="0" err="1"/>
              <a:t>modelling</a:t>
            </a:r>
            <a:r>
              <a:rPr lang="en-US" dirty="0"/>
              <a:t>. </a:t>
            </a:r>
            <a:endParaRPr lang="en-US" dirty="0" smtClean="0"/>
          </a:p>
          <a:p>
            <a:pPr marL="457200" indent="-457200">
              <a:buFont typeface="Arial"/>
              <a:buChar char="•"/>
            </a:pPr>
            <a:r>
              <a:rPr lang="en-US" dirty="0" smtClean="0"/>
              <a:t>Usually</a:t>
            </a:r>
            <a:r>
              <a:rPr lang="en-US" dirty="0"/>
              <a:t>, this will be done for a set of grid cells, where </a:t>
            </a:r>
            <a:r>
              <a:rPr lang="en-US" dirty="0" smtClean="0"/>
              <a:t>inputs </a:t>
            </a:r>
            <a:r>
              <a:rPr lang="en-US" dirty="0"/>
              <a:t>and outputs of each cell are considered </a:t>
            </a:r>
            <a:r>
              <a:rPr lang="en-US" dirty="0" smtClean="0"/>
              <a:t>separately</a:t>
            </a:r>
            <a:endParaRPr lang="en-US" dirty="0"/>
          </a:p>
          <a:p>
            <a:pPr marL="457200" indent="-457200">
              <a:buFont typeface="Arial"/>
              <a:buChar char="•"/>
            </a:pPr>
            <a:r>
              <a:rPr lang="en-US" dirty="0" smtClean="0"/>
              <a:t>Lateral transport of water (e.g. snow, river)</a:t>
            </a:r>
            <a:endParaRPr lang="en-US" dirty="0"/>
          </a:p>
        </p:txBody>
      </p:sp>
    </p:spTree>
    <p:extLst>
      <p:ext uri="{BB962C8B-B14F-4D97-AF65-F5344CB8AC3E}">
        <p14:creationId xmlns:p14="http://schemas.microsoft.com/office/powerpoint/2010/main" val="311563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vegetation growth</a:t>
            </a:r>
            <a:endParaRPr lang="en-US" dirty="0"/>
          </a:p>
        </p:txBody>
      </p:sp>
      <p:pic>
        <p:nvPicPr>
          <p:cNvPr id="4" name="Content Placeholder 3"/>
          <p:cNvPicPr>
            <a:picLocks noGrp="1" noChangeAspect="1"/>
          </p:cNvPicPr>
          <p:nvPr>
            <p:ph idx="1"/>
          </p:nvPr>
        </p:nvPicPr>
        <p:blipFill>
          <a:blip r:embed="rId3"/>
          <a:srcRect t="6453" b="6453"/>
          <a:stretch>
            <a:fillRect/>
          </a:stretch>
        </p:blipFill>
        <p:spPr/>
      </p:pic>
    </p:spTree>
    <p:extLst>
      <p:ext uri="{BB962C8B-B14F-4D97-AF65-F5344CB8AC3E}">
        <p14:creationId xmlns:p14="http://schemas.microsoft.com/office/powerpoint/2010/main" val="262555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0110" r="-40110"/>
          <a:stretch>
            <a:fillRect/>
          </a:stretch>
        </p:blipFill>
        <p:spPr>
          <a:xfrm>
            <a:off x="606384" y="1"/>
            <a:ext cx="12282800" cy="6756400"/>
          </a:xfrm>
        </p:spPr>
      </p:pic>
      <p:sp>
        <p:nvSpPr>
          <p:cNvPr id="5" name="TextBox 4"/>
          <p:cNvSpPr txBox="1"/>
          <p:nvPr/>
        </p:nvSpPr>
        <p:spPr>
          <a:xfrm>
            <a:off x="215776" y="395461"/>
            <a:ext cx="4148973" cy="898810"/>
          </a:xfrm>
          <a:prstGeom prst="rect">
            <a:avLst/>
          </a:prstGeom>
          <a:noFill/>
        </p:spPr>
        <p:txBody>
          <a:bodyPr wrap="square" rtlCol="0">
            <a:spAutoFit/>
          </a:bodyPr>
          <a:lstStyle/>
          <a:p>
            <a:r>
              <a:rPr lang="en-US" sz="2800" dirty="0" smtClean="0"/>
              <a:t>Structure of most models similar</a:t>
            </a:r>
            <a:endParaRPr lang="en-US" sz="2800" dirty="0"/>
          </a:p>
        </p:txBody>
      </p:sp>
    </p:spTree>
    <p:extLst>
      <p:ext uri="{BB962C8B-B14F-4D97-AF65-F5344CB8AC3E}">
        <p14:creationId xmlns:p14="http://schemas.microsoft.com/office/powerpoint/2010/main" val="133011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land surface schemes:</a:t>
            </a:r>
            <a:br>
              <a:rPr lang="en-US" b="1" dirty="0"/>
            </a:br>
            <a:r>
              <a:rPr lang="en-US" b="1" dirty="0"/>
              <a:t>Third generation </a:t>
            </a:r>
            <a:r>
              <a:rPr lang="en-US" b="1" dirty="0" smtClean="0"/>
              <a:t>LSMs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1990s+</a:t>
            </a:r>
          </a:p>
          <a:p>
            <a:pPr marL="457200" indent="-457200">
              <a:buFont typeface="Arial"/>
              <a:buChar char="•"/>
            </a:pPr>
            <a:r>
              <a:rPr lang="en-US" dirty="0" smtClean="0"/>
              <a:t>Advance LSM </a:t>
            </a:r>
            <a:r>
              <a:rPr lang="en-US" dirty="0"/>
              <a:t>by </a:t>
            </a:r>
            <a:r>
              <a:rPr lang="en-US" dirty="0" smtClean="0"/>
              <a:t>connecting </a:t>
            </a:r>
            <a:r>
              <a:rPr lang="en-US" dirty="0"/>
              <a:t>leaf </a:t>
            </a:r>
            <a:r>
              <a:rPr lang="en-US" dirty="0" err="1"/>
              <a:t>stomatal</a:t>
            </a:r>
            <a:r>
              <a:rPr lang="en-US" dirty="0"/>
              <a:t> conductance and carbon </a:t>
            </a:r>
            <a:r>
              <a:rPr lang="en-US" dirty="0" smtClean="0"/>
              <a:t>assimilation</a:t>
            </a:r>
          </a:p>
          <a:p>
            <a:pPr marL="857250" lvl="1" indent="-457200">
              <a:buFont typeface="Arial"/>
              <a:buChar char="•"/>
            </a:pPr>
            <a:r>
              <a:rPr lang="en-US" dirty="0"/>
              <a:t>Farquhar et al. (1980) and Farquhar and von </a:t>
            </a:r>
            <a:r>
              <a:rPr lang="en-US" dirty="0" err="1"/>
              <a:t>Caemmerer</a:t>
            </a:r>
            <a:r>
              <a:rPr lang="en-US" dirty="0"/>
              <a:t> (1982)</a:t>
            </a:r>
            <a:endParaRPr lang="en-US" dirty="0" smtClean="0"/>
          </a:p>
          <a:p>
            <a:pPr marL="857250" lvl="1" indent="-457200">
              <a:buFont typeface="Arial"/>
              <a:buChar char="•"/>
            </a:pPr>
            <a:r>
              <a:rPr lang="en-US" dirty="0" smtClean="0"/>
              <a:t>Can dynamically model vegetation</a:t>
            </a:r>
          </a:p>
          <a:p>
            <a:pPr marL="857250" lvl="1" indent="-457200">
              <a:buFont typeface="Arial"/>
              <a:buChar char="•"/>
            </a:pPr>
            <a:r>
              <a:rPr lang="en-US" dirty="0" smtClean="0"/>
              <a:t>Examine climate feedbacks</a:t>
            </a:r>
            <a:endParaRPr lang="en-US" dirty="0"/>
          </a:p>
        </p:txBody>
      </p:sp>
    </p:spTree>
    <p:extLst>
      <p:ext uri="{BB962C8B-B14F-4D97-AF65-F5344CB8AC3E}">
        <p14:creationId xmlns:p14="http://schemas.microsoft.com/office/powerpoint/2010/main" val="14390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301" r="1301"/>
          <a:stretch>
            <a:fillRect/>
          </a:stretch>
        </p:blipFill>
        <p:spPr>
          <a:xfrm>
            <a:off x="-409525" y="179437"/>
            <a:ext cx="10778429" cy="5928891"/>
          </a:xfrm>
        </p:spPr>
      </p:pic>
    </p:spTree>
    <p:extLst>
      <p:ext uri="{BB962C8B-B14F-4D97-AF65-F5344CB8AC3E}">
        <p14:creationId xmlns:p14="http://schemas.microsoft.com/office/powerpoint/2010/main" val="192662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0" indent="0"/>
            <a:r>
              <a:rPr lang="en-US" sz="2400" b="1" dirty="0" smtClean="0"/>
              <a:t>Summary</a:t>
            </a:r>
          </a:p>
          <a:p>
            <a:pPr marL="457200" indent="-457200">
              <a:buFont typeface="Arial"/>
              <a:buChar char="•"/>
            </a:pPr>
            <a:r>
              <a:rPr lang="en-US" sz="2400" dirty="0"/>
              <a:t>outlined the main processes in land surface schemes and models and highlighted the interplay of radiation and water</a:t>
            </a:r>
            <a:r>
              <a:rPr lang="en-US" sz="2400" dirty="0" smtClean="0"/>
              <a:t>.</a:t>
            </a:r>
          </a:p>
          <a:p>
            <a:pPr marL="457200" indent="-457200">
              <a:buFont typeface="Arial"/>
              <a:buChar char="•"/>
            </a:pPr>
            <a:r>
              <a:rPr lang="en-US" sz="2400" dirty="0" smtClean="0"/>
              <a:t>introduced </a:t>
            </a:r>
            <a:r>
              <a:rPr lang="en-US" sz="2400" dirty="0"/>
              <a:t>some core concepts in vegetation </a:t>
            </a:r>
            <a:r>
              <a:rPr lang="en-US" sz="2400" dirty="0" smtClean="0"/>
              <a:t>processes</a:t>
            </a:r>
          </a:p>
          <a:p>
            <a:pPr marL="857250" lvl="1" indent="-457200">
              <a:buFont typeface="Arial"/>
              <a:buChar char="•"/>
            </a:pPr>
            <a:r>
              <a:rPr lang="en-US" sz="2000" dirty="0"/>
              <a:t>vegetation growth can be </a:t>
            </a:r>
            <a:r>
              <a:rPr lang="en-US" sz="2000" dirty="0" err="1"/>
              <a:t>modelled</a:t>
            </a:r>
            <a:r>
              <a:rPr lang="en-US" sz="2000" dirty="0"/>
              <a:t> as a potential amount of carbon assimilation that is then limited by factors such as water and nutrient availability as well as being reduced by pests, disease etc</a:t>
            </a:r>
            <a:r>
              <a:rPr lang="en-US" sz="2000" dirty="0" smtClean="0"/>
              <a:t>.</a:t>
            </a:r>
          </a:p>
          <a:p>
            <a:pPr marL="457200" indent="-457200">
              <a:buFont typeface="Arial"/>
              <a:buChar char="•"/>
            </a:pPr>
            <a:r>
              <a:rPr lang="en-US" sz="2400" dirty="0" smtClean="0"/>
              <a:t>Looked at some features of 3</a:t>
            </a:r>
            <a:r>
              <a:rPr lang="en-US" sz="2400" baseline="30000" dirty="0" smtClean="0"/>
              <a:t>rd</a:t>
            </a:r>
            <a:r>
              <a:rPr lang="en-US" sz="2400" dirty="0" smtClean="0"/>
              <a:t> generation LSMs</a:t>
            </a:r>
          </a:p>
          <a:p>
            <a:pPr marL="857250" lvl="1" indent="-457200">
              <a:buFont typeface="Arial"/>
              <a:buChar char="•"/>
            </a:pPr>
            <a:r>
              <a:rPr lang="en-US" sz="2000" dirty="0" smtClean="0"/>
              <a:t>Include carbon</a:t>
            </a:r>
            <a:endParaRPr lang="en-US" sz="2000" dirty="0"/>
          </a:p>
        </p:txBody>
      </p:sp>
    </p:spTree>
    <p:extLst>
      <p:ext uri="{BB962C8B-B14F-4D97-AF65-F5344CB8AC3E}">
        <p14:creationId xmlns:p14="http://schemas.microsoft.com/office/powerpoint/2010/main" val="52947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sz="2400" dirty="0" smtClean="0"/>
              <a:t>Focus on </a:t>
            </a:r>
            <a:r>
              <a:rPr lang="en-US" sz="2400" dirty="0"/>
              <a:t>linking measurements from Earth Observation and other sources with models of terrestrial carbon at regional and global scales</a:t>
            </a:r>
            <a:r>
              <a:rPr lang="en-US" sz="2400" dirty="0" smtClean="0"/>
              <a:t>.</a:t>
            </a:r>
          </a:p>
          <a:p>
            <a:pPr marL="457200" indent="-457200">
              <a:buFont typeface="Arial"/>
              <a:buChar char="•"/>
            </a:pPr>
            <a:r>
              <a:rPr lang="en-US" sz="2400" dirty="0" smtClean="0"/>
              <a:t>motivation </a:t>
            </a:r>
            <a:r>
              <a:rPr lang="en-US" sz="2400" dirty="0"/>
              <a:t>for </a:t>
            </a:r>
            <a:r>
              <a:rPr lang="en-US" sz="2400" dirty="0" smtClean="0"/>
              <a:t>models</a:t>
            </a:r>
          </a:p>
          <a:p>
            <a:pPr marL="857250" lvl="1" indent="-457200">
              <a:buFont typeface="Arial"/>
              <a:buChar char="•"/>
            </a:pPr>
            <a:r>
              <a:rPr lang="en-US" sz="2000" dirty="0" smtClean="0"/>
              <a:t>to </a:t>
            </a:r>
            <a:r>
              <a:rPr lang="en-US" sz="2000" dirty="0"/>
              <a:t>express current understanding of the controls on carbon dynamics as embedded in Earth System / Terrestrial Ecosystem models. </a:t>
            </a:r>
            <a:endParaRPr lang="en-US" sz="2000" dirty="0" smtClean="0"/>
          </a:p>
          <a:p>
            <a:pPr marL="457200" indent="-457200">
              <a:buFont typeface="Arial"/>
              <a:buChar char="•"/>
            </a:pPr>
            <a:r>
              <a:rPr lang="en-US" sz="2400" dirty="0" smtClean="0"/>
              <a:t>The </a:t>
            </a:r>
            <a:r>
              <a:rPr lang="en-US" sz="2400" dirty="0"/>
              <a:t>role of observations is to test and constrain these models to enable: </a:t>
            </a:r>
            <a:endParaRPr lang="en-US" sz="2400" dirty="0" smtClean="0"/>
          </a:p>
          <a:p>
            <a:pPr marL="857250" lvl="1" indent="-457200">
              <a:buFont typeface="Arial"/>
              <a:buChar char="•"/>
            </a:pPr>
            <a:r>
              <a:rPr lang="en-US" sz="2000" dirty="0" smtClean="0"/>
              <a:t>(</a:t>
            </a:r>
            <a:r>
              <a:rPr lang="en-US" sz="2000" dirty="0" err="1"/>
              <a:t>i</a:t>
            </a:r>
            <a:r>
              <a:rPr lang="en-US" sz="2000" dirty="0"/>
              <a:t>) monitoring of terrestrial carbon dynamics; </a:t>
            </a:r>
            <a:endParaRPr lang="en-US" sz="2000" dirty="0" smtClean="0"/>
          </a:p>
          <a:p>
            <a:pPr marL="857250" lvl="1" indent="-457200">
              <a:buFont typeface="Arial"/>
              <a:buChar char="•"/>
            </a:pPr>
            <a:r>
              <a:rPr lang="en-US" sz="2000" dirty="0" smtClean="0"/>
              <a:t>(</a:t>
            </a:r>
            <a:r>
              <a:rPr lang="en-US" sz="2000" dirty="0"/>
              <a:t>ii) improved prognostic models</a:t>
            </a:r>
            <a:r>
              <a:rPr lang="en-US" sz="2000" dirty="0" smtClean="0"/>
              <a:t>.</a:t>
            </a:r>
          </a:p>
          <a:p>
            <a:pPr marL="457200" indent="-457200">
              <a:buFont typeface="Arial"/>
              <a:buChar char="•"/>
            </a:pPr>
            <a:r>
              <a:rPr lang="en-US" sz="2400" dirty="0" smtClean="0"/>
              <a:t> </a:t>
            </a:r>
            <a:r>
              <a:rPr lang="en-US" sz="2400" dirty="0"/>
              <a:t>The main focus of the </a:t>
            </a:r>
            <a:r>
              <a:rPr lang="en-US" sz="2400" dirty="0" err="1"/>
              <a:t>modelling</a:t>
            </a:r>
            <a:r>
              <a:rPr lang="en-US" sz="2400" dirty="0"/>
              <a:t> and monitoring is on Net Primary Productivity (NPP).</a:t>
            </a:r>
          </a:p>
          <a:p>
            <a:pPr marL="457200" indent="-457200">
              <a:buFont typeface="Arial"/>
              <a:buChar char="•"/>
            </a:pPr>
            <a:endParaRPr lang="en-US" sz="2400" dirty="0"/>
          </a:p>
        </p:txBody>
      </p:sp>
    </p:spTree>
    <p:extLst>
      <p:ext uri="{BB962C8B-B14F-4D97-AF65-F5344CB8AC3E}">
        <p14:creationId xmlns:p14="http://schemas.microsoft.com/office/powerpoint/2010/main" val="259721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a:t>
            </a:r>
            <a:r>
              <a:rPr lang="en-US" b="1" dirty="0" smtClean="0"/>
              <a:t>lecture</a:t>
            </a:r>
            <a:endParaRPr lang="en-US" dirty="0"/>
          </a:p>
        </p:txBody>
      </p:sp>
      <p:sp>
        <p:nvSpPr>
          <p:cNvPr id="3" name="Content Placeholder 2"/>
          <p:cNvSpPr>
            <a:spLocks noGrp="1"/>
          </p:cNvSpPr>
          <p:nvPr>
            <p:ph idx="1"/>
          </p:nvPr>
        </p:nvSpPr>
        <p:spPr/>
        <p:txBody>
          <a:bodyPr/>
          <a:lstStyle/>
          <a:p>
            <a:r>
              <a:rPr lang="en-US" sz="2400" dirty="0"/>
              <a:t>In this lecture, we </a:t>
            </a:r>
            <a:r>
              <a:rPr lang="en-US" sz="2400" dirty="0" smtClean="0"/>
              <a:t>will consider:</a:t>
            </a:r>
            <a:endParaRPr lang="en-US" sz="2400" dirty="0"/>
          </a:p>
          <a:p>
            <a:pPr marL="457200" indent="-457200">
              <a:buFont typeface="+mj-lt"/>
              <a:buAutoNum type="arabicPeriod"/>
            </a:pPr>
            <a:r>
              <a:rPr lang="en-US" sz="2400" dirty="0" smtClean="0"/>
              <a:t>Land surface schemes</a:t>
            </a:r>
          </a:p>
          <a:p>
            <a:pPr marL="457200" indent="-457200">
              <a:buFont typeface="+mj-lt"/>
              <a:buAutoNum type="arabicPeriod"/>
            </a:pPr>
            <a:r>
              <a:rPr lang="en-US" sz="2400" dirty="0"/>
              <a:t>Global vegetation </a:t>
            </a:r>
            <a:r>
              <a:rPr lang="en-US" sz="2400" dirty="0" err="1" smtClean="0"/>
              <a:t>modelling</a:t>
            </a:r>
            <a:endParaRPr lang="en-US" sz="2400" dirty="0" smtClean="0"/>
          </a:p>
          <a:p>
            <a:pPr marL="457200" indent="-457200">
              <a:buFont typeface="+mj-lt"/>
              <a:buAutoNum type="arabicPeriod"/>
            </a:pPr>
            <a:r>
              <a:rPr lang="en-US" sz="2400" dirty="0"/>
              <a:t>Production efficiency </a:t>
            </a:r>
            <a:r>
              <a:rPr lang="en-US" sz="2400" dirty="0" smtClean="0"/>
              <a:t>models</a:t>
            </a:r>
          </a:p>
          <a:p>
            <a:pPr marL="457200" indent="-457200">
              <a:buFont typeface="+mj-lt"/>
              <a:buAutoNum type="arabicPeriod"/>
            </a:pPr>
            <a:r>
              <a:rPr lang="en-US" sz="2400" dirty="0" smtClean="0"/>
              <a:t>Phenology</a:t>
            </a:r>
          </a:p>
          <a:p>
            <a:pPr marL="457200" indent="-457200">
              <a:buFont typeface="+mj-lt"/>
              <a:buAutoNum type="arabicPeriod"/>
            </a:pPr>
            <a:r>
              <a:rPr lang="en-US" sz="2400" dirty="0" err="1" smtClean="0"/>
              <a:t>Modelling</a:t>
            </a:r>
            <a:r>
              <a:rPr lang="en-US" sz="2400" dirty="0" smtClean="0"/>
              <a:t> Photosynthesis</a:t>
            </a:r>
            <a:endParaRPr lang="en-US" sz="2400" dirty="0"/>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TEMs</a:t>
            </a:r>
          </a:p>
          <a:p>
            <a:pPr marL="857250" lvl="1" indent="-457200">
              <a:buFont typeface="Arial"/>
              <a:buChar char="•"/>
            </a:pPr>
            <a:r>
              <a:rPr lang="en-US" dirty="0" smtClean="0"/>
              <a:t>Static vegetation representation</a:t>
            </a:r>
          </a:p>
          <a:p>
            <a:pPr marL="457200" indent="-457200">
              <a:buFont typeface="Arial"/>
              <a:buChar char="•"/>
            </a:pPr>
            <a:r>
              <a:rPr lang="en-US" dirty="0" smtClean="0"/>
              <a:t>DGVMs</a:t>
            </a:r>
          </a:p>
          <a:p>
            <a:pPr marL="857250" lvl="1" indent="-457200">
              <a:buFont typeface="Arial"/>
              <a:buChar char="•"/>
            </a:pPr>
            <a:r>
              <a:rPr lang="en-US" dirty="0" smtClean="0"/>
              <a:t>Dynamic vegetation</a:t>
            </a:r>
          </a:p>
          <a:p>
            <a:pPr marL="457200" indent="-457200">
              <a:buFont typeface="Arial"/>
              <a:buChar char="•"/>
            </a:pPr>
            <a:r>
              <a:rPr lang="en-US" dirty="0" smtClean="0"/>
              <a:t>PEMs</a:t>
            </a:r>
          </a:p>
          <a:p>
            <a:pPr marL="857250" lvl="1" indent="-457200">
              <a:buFont typeface="Arial"/>
              <a:buChar char="•"/>
            </a:pPr>
            <a:r>
              <a:rPr lang="en-US" dirty="0" smtClean="0"/>
              <a:t>Simplifications for ‘data driven’ model</a:t>
            </a:r>
            <a:endParaRPr lang="en-US" dirty="0"/>
          </a:p>
        </p:txBody>
      </p:sp>
    </p:spTree>
    <p:extLst>
      <p:ext uri="{BB962C8B-B14F-4D97-AF65-F5344CB8AC3E}">
        <p14:creationId xmlns:p14="http://schemas.microsoft.com/office/powerpoint/2010/main" val="3193988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Dynamic Global Vegetation </a:t>
            </a:r>
            <a:r>
              <a:rPr lang="en-US" b="1" dirty="0" smtClean="0"/>
              <a:t>Models</a:t>
            </a:r>
            <a:endParaRPr lang="en-US" dirty="0"/>
          </a:p>
        </p:txBody>
      </p:sp>
      <p:pic>
        <p:nvPicPr>
          <p:cNvPr id="4" name="Content Placeholder 3"/>
          <p:cNvPicPr>
            <a:picLocks noGrp="1" noChangeAspect="1"/>
          </p:cNvPicPr>
          <p:nvPr>
            <p:ph idx="1"/>
          </p:nvPr>
        </p:nvPicPr>
        <p:blipFill>
          <a:blip r:embed="rId2"/>
          <a:srcRect l="-15461" r="-15461"/>
          <a:stretch>
            <a:fillRect/>
          </a:stretch>
        </p:blipFill>
        <p:spPr/>
      </p:pic>
    </p:spTree>
    <p:extLst>
      <p:ext uri="{BB962C8B-B14F-4D97-AF65-F5344CB8AC3E}">
        <p14:creationId xmlns:p14="http://schemas.microsoft.com/office/powerpoint/2010/main" val="259276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Main components:</a:t>
            </a:r>
          </a:p>
          <a:p>
            <a:pPr marL="857250" lvl="1" indent="-457200">
              <a:buFont typeface="Arial"/>
              <a:buChar char="•"/>
            </a:pPr>
            <a:r>
              <a:rPr lang="en-US" dirty="0"/>
              <a:t>establishment, </a:t>
            </a:r>
            <a:endParaRPr lang="en-US" dirty="0" smtClean="0"/>
          </a:p>
          <a:p>
            <a:pPr marL="857250" lvl="1" indent="-457200">
              <a:buFont typeface="Arial"/>
              <a:buChar char="•"/>
            </a:pPr>
            <a:r>
              <a:rPr lang="en-US" dirty="0" smtClean="0"/>
              <a:t>productivity </a:t>
            </a:r>
            <a:r>
              <a:rPr lang="en-US" dirty="0"/>
              <a:t>and competition for resources</a:t>
            </a:r>
            <a:r>
              <a:rPr lang="en-US" dirty="0" smtClean="0"/>
              <a:t>,</a:t>
            </a:r>
          </a:p>
          <a:p>
            <a:pPr marL="857250" lvl="1" indent="-457200">
              <a:buFont typeface="Arial"/>
              <a:buChar char="•"/>
            </a:pPr>
            <a:r>
              <a:rPr lang="en-US" dirty="0" smtClean="0"/>
              <a:t>resource </a:t>
            </a:r>
            <a:r>
              <a:rPr lang="en-US" dirty="0"/>
              <a:t>allocation, </a:t>
            </a:r>
            <a:endParaRPr lang="en-US" dirty="0" smtClean="0"/>
          </a:p>
          <a:p>
            <a:pPr marL="857250" lvl="1" indent="-457200">
              <a:buFont typeface="Arial"/>
              <a:buChar char="•"/>
            </a:pPr>
            <a:r>
              <a:rPr lang="en-US" dirty="0" smtClean="0"/>
              <a:t>growth</a:t>
            </a:r>
            <a:r>
              <a:rPr lang="en-US" dirty="0"/>
              <a:t>, </a:t>
            </a:r>
            <a:endParaRPr lang="en-US" dirty="0" smtClean="0"/>
          </a:p>
          <a:p>
            <a:pPr marL="857250" lvl="1" indent="-457200">
              <a:buFont typeface="Arial"/>
              <a:buChar char="•"/>
            </a:pPr>
            <a:r>
              <a:rPr lang="en-US" dirty="0" smtClean="0"/>
              <a:t>disturbance </a:t>
            </a:r>
            <a:r>
              <a:rPr lang="en-US" dirty="0"/>
              <a:t>and mortality</a:t>
            </a:r>
          </a:p>
        </p:txBody>
      </p:sp>
    </p:spTree>
    <p:extLst>
      <p:ext uri="{BB962C8B-B14F-4D97-AF65-F5344CB8AC3E}">
        <p14:creationId xmlns:p14="http://schemas.microsoft.com/office/powerpoint/2010/main" val="153922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Key features:</a:t>
            </a:r>
          </a:p>
          <a:p>
            <a:pPr marL="857250" lvl="1" indent="-457200">
              <a:buFont typeface="Arial"/>
              <a:buChar char="•"/>
            </a:pPr>
            <a:r>
              <a:rPr lang="en-US" dirty="0"/>
              <a:t>allows for prognostic and </a:t>
            </a:r>
            <a:r>
              <a:rPr lang="en-US" dirty="0" err="1"/>
              <a:t>paleo</a:t>
            </a:r>
            <a:r>
              <a:rPr lang="en-US" dirty="0"/>
              <a:t> </a:t>
            </a:r>
            <a:r>
              <a:rPr lang="en-US" dirty="0" smtClean="0"/>
              <a:t>use</a:t>
            </a:r>
          </a:p>
          <a:p>
            <a:pPr marL="857250" lvl="1" indent="-457200">
              <a:buFont typeface="Arial"/>
              <a:buChar char="•"/>
            </a:pPr>
            <a:r>
              <a:rPr lang="en-US" dirty="0"/>
              <a:t>geared towards </a:t>
            </a:r>
            <a:r>
              <a:rPr lang="en-US" dirty="0" err="1"/>
              <a:t>modelling</a:t>
            </a:r>
            <a:r>
              <a:rPr lang="en-US" dirty="0"/>
              <a:t> </a:t>
            </a:r>
            <a:r>
              <a:rPr lang="en-US" i="1" dirty="0"/>
              <a:t>potential</a:t>
            </a:r>
            <a:r>
              <a:rPr lang="en-US" dirty="0"/>
              <a:t> </a:t>
            </a:r>
            <a:r>
              <a:rPr lang="en-US" dirty="0" smtClean="0"/>
              <a:t>vegetation</a:t>
            </a:r>
          </a:p>
          <a:p>
            <a:pPr marL="1257300" lvl="2" indent="-457200">
              <a:buFont typeface="Arial"/>
              <a:buChar char="•"/>
            </a:pPr>
            <a:r>
              <a:rPr lang="en-US" dirty="0" smtClean="0"/>
              <a:t>anthropogenic </a:t>
            </a:r>
            <a:r>
              <a:rPr lang="en-US" dirty="0"/>
              <a:t>influences </a:t>
            </a:r>
            <a:r>
              <a:rPr lang="en-US" dirty="0" smtClean="0"/>
              <a:t>e.g. </a:t>
            </a:r>
            <a:r>
              <a:rPr lang="en-US" dirty="0"/>
              <a:t>changes in land use </a:t>
            </a:r>
            <a:r>
              <a:rPr lang="en-US" dirty="0" smtClean="0"/>
              <a:t>incorporated </a:t>
            </a:r>
            <a:r>
              <a:rPr lang="en-US" dirty="0"/>
              <a:t>by forcing these effects </a:t>
            </a:r>
            <a:endParaRPr lang="en-US" dirty="0" smtClean="0"/>
          </a:p>
          <a:p>
            <a:pPr marL="1714500" lvl="3" indent="-457200">
              <a:buFont typeface="Arial"/>
              <a:buChar char="•"/>
            </a:pPr>
            <a:r>
              <a:rPr lang="en-US" dirty="0" smtClean="0"/>
              <a:t>e.g</a:t>
            </a:r>
            <a:r>
              <a:rPr lang="en-US" dirty="0"/>
              <a:t>. prescribing land cover/</a:t>
            </a:r>
            <a:r>
              <a:rPr lang="en-US" dirty="0" smtClean="0"/>
              <a:t>PFT</a:t>
            </a:r>
            <a:endParaRPr lang="en-US" dirty="0"/>
          </a:p>
        </p:txBody>
      </p:sp>
    </p:spTree>
    <p:extLst>
      <p:ext uri="{BB962C8B-B14F-4D97-AF65-F5344CB8AC3E}">
        <p14:creationId xmlns:p14="http://schemas.microsoft.com/office/powerpoint/2010/main" val="242639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5047" r="-15047"/>
          <a:stretch>
            <a:fillRect/>
          </a:stretch>
        </p:blipFill>
        <p:spPr>
          <a:xfrm>
            <a:off x="-1296392" y="539477"/>
            <a:ext cx="12697976" cy="6984776"/>
          </a:xfrm>
        </p:spPr>
      </p:pic>
    </p:spTree>
    <p:extLst>
      <p:ext uri="{BB962C8B-B14F-4D97-AF65-F5344CB8AC3E}">
        <p14:creationId xmlns:p14="http://schemas.microsoft.com/office/powerpoint/2010/main" val="3261092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3806" r="-13806"/>
          <a:stretch>
            <a:fillRect/>
          </a:stretch>
        </p:blipFill>
        <p:spPr>
          <a:xfrm>
            <a:off x="-1283814" y="611485"/>
            <a:ext cx="12697975" cy="6984776"/>
          </a:xfrm>
        </p:spPr>
      </p:pic>
    </p:spTree>
    <p:extLst>
      <p:ext uri="{BB962C8B-B14F-4D97-AF65-F5344CB8AC3E}">
        <p14:creationId xmlns:p14="http://schemas.microsoft.com/office/powerpoint/2010/main" val="131984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 Establishment &amp; Mortality </a:t>
            </a:r>
            <a:endParaRPr lang="en-US" dirty="0"/>
          </a:p>
        </p:txBody>
      </p:sp>
      <p:pic>
        <p:nvPicPr>
          <p:cNvPr id="4" name="Content Placeholder 3"/>
          <p:cNvPicPr>
            <a:picLocks noGrp="1" noChangeAspect="1"/>
          </p:cNvPicPr>
          <p:nvPr>
            <p:ph idx="1"/>
          </p:nvPr>
        </p:nvPicPr>
        <p:blipFill>
          <a:blip r:embed="rId3"/>
          <a:srcRect t="-34673" b="-34673"/>
          <a:stretch>
            <a:fillRect/>
          </a:stretch>
        </p:blipFill>
        <p:spPr>
          <a:xfrm>
            <a:off x="2767" y="1259557"/>
            <a:ext cx="9992988" cy="5496843"/>
          </a:xfrm>
        </p:spPr>
      </p:pic>
    </p:spTree>
    <p:extLst>
      <p:ext uri="{BB962C8B-B14F-4D97-AF65-F5344CB8AC3E}">
        <p14:creationId xmlns:p14="http://schemas.microsoft.com/office/powerpoint/2010/main" val="2351859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Functional Types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Key simplification in DGVMs: PFTs</a:t>
            </a:r>
          </a:p>
          <a:p>
            <a:pPr marL="457200" indent="-457200">
              <a:buFont typeface="Arial"/>
              <a:buChar char="•"/>
            </a:pPr>
            <a:r>
              <a:rPr lang="en-US" sz="2800" dirty="0" smtClean="0"/>
              <a:t>Group </a:t>
            </a:r>
            <a:r>
              <a:rPr lang="en-US" sz="2800" dirty="0"/>
              <a:t>plant types </a:t>
            </a:r>
            <a:r>
              <a:rPr lang="en-US" sz="2800" dirty="0" smtClean="0"/>
              <a:t>by responses </a:t>
            </a:r>
            <a:r>
              <a:rPr lang="en-US" sz="2800" dirty="0"/>
              <a:t>to resources </a:t>
            </a:r>
            <a:r>
              <a:rPr lang="en-US" sz="2800" dirty="0" smtClean="0"/>
              <a:t>and climate</a:t>
            </a:r>
          </a:p>
          <a:p>
            <a:pPr marL="457200" indent="-457200">
              <a:buFont typeface="Arial"/>
              <a:buChar char="•"/>
            </a:pPr>
            <a:r>
              <a:rPr lang="en-US" sz="2800" dirty="0" smtClean="0"/>
              <a:t>Simplification allows global modelling</a:t>
            </a:r>
          </a:p>
          <a:p>
            <a:pPr marL="857250" lvl="1" indent="-457200">
              <a:buFont typeface="Arial"/>
              <a:buChar char="•"/>
            </a:pPr>
            <a:r>
              <a:rPr lang="en-US" sz="2400" dirty="0" smtClean="0"/>
              <a:t>Limits number of parameters required</a:t>
            </a:r>
          </a:p>
          <a:p>
            <a:pPr marL="457200" indent="-457200">
              <a:buFont typeface="Arial"/>
              <a:buChar char="•"/>
            </a:pPr>
            <a:r>
              <a:rPr lang="en-US" sz="2800" dirty="0" smtClean="0"/>
              <a:t>PFTs should:</a:t>
            </a:r>
          </a:p>
          <a:p>
            <a:pPr marL="857250" lvl="1" indent="-457200">
              <a:buFont typeface="Arial"/>
              <a:buChar char="•"/>
            </a:pPr>
            <a:r>
              <a:rPr lang="en-US" sz="2400" dirty="0"/>
              <a:t>r</a:t>
            </a:r>
            <a:r>
              <a:rPr lang="en-US" sz="2400" dirty="0" smtClean="0"/>
              <a:t>epresent </a:t>
            </a:r>
            <a:r>
              <a:rPr lang="en-US" sz="2400" dirty="0"/>
              <a:t>the world’s most important plant types</a:t>
            </a:r>
            <a:r>
              <a:rPr lang="en-US" sz="2400" dirty="0" smtClean="0"/>
              <a:t>;</a:t>
            </a:r>
          </a:p>
          <a:p>
            <a:pPr marL="857250" lvl="1" indent="-457200">
              <a:buFont typeface="Arial"/>
              <a:buChar char="•"/>
            </a:pPr>
            <a:r>
              <a:rPr lang="en-US" sz="2400" dirty="0" smtClean="0"/>
              <a:t>characterize </a:t>
            </a:r>
            <a:r>
              <a:rPr lang="en-US" sz="2400" dirty="0"/>
              <a:t>them through their functional behavior</a:t>
            </a:r>
            <a:r>
              <a:rPr lang="en-US" sz="2400" dirty="0" smtClean="0"/>
              <a:t>;</a:t>
            </a:r>
          </a:p>
          <a:p>
            <a:pPr marL="857250" lvl="1" indent="-457200">
              <a:buFont typeface="Arial"/>
              <a:buChar char="•"/>
            </a:pPr>
            <a:r>
              <a:rPr lang="en-US" sz="2400" dirty="0" smtClean="0"/>
              <a:t>provide </a:t>
            </a:r>
            <a:r>
              <a:rPr lang="en-US" sz="2400" dirty="0"/>
              <a:t>complete, geographically representative coverage of the world’s land areas</a:t>
            </a:r>
          </a:p>
        </p:txBody>
      </p:sp>
    </p:spTree>
    <p:extLst>
      <p:ext uri="{BB962C8B-B14F-4D97-AF65-F5344CB8AC3E}">
        <p14:creationId xmlns:p14="http://schemas.microsoft.com/office/powerpoint/2010/main" val="94327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8173" r="-18173"/>
          <a:stretch>
            <a:fillRect/>
          </a:stretch>
        </p:blipFill>
        <p:spPr>
          <a:xfrm>
            <a:off x="-542432" y="467469"/>
            <a:ext cx="11432965" cy="6288931"/>
          </a:xfrm>
        </p:spPr>
      </p:pic>
    </p:spTree>
    <p:extLst>
      <p:ext uri="{BB962C8B-B14F-4D97-AF65-F5344CB8AC3E}">
        <p14:creationId xmlns:p14="http://schemas.microsoft.com/office/powerpoint/2010/main" val="250214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7357" r="-17357"/>
          <a:stretch>
            <a:fillRect/>
          </a:stretch>
        </p:blipFill>
        <p:spPr>
          <a:xfrm>
            <a:off x="-1296392" y="-35422"/>
            <a:ext cx="10080625" cy="7559675"/>
          </a:xfrm>
        </p:spPr>
      </p:pic>
      <p:sp>
        <p:nvSpPr>
          <p:cNvPr id="5" name="TextBox 4"/>
          <p:cNvSpPr txBox="1"/>
          <p:nvPr/>
        </p:nvSpPr>
        <p:spPr>
          <a:xfrm>
            <a:off x="7229009" y="6012085"/>
            <a:ext cx="2944235" cy="556050"/>
          </a:xfrm>
          <a:prstGeom prst="rect">
            <a:avLst/>
          </a:prstGeom>
          <a:noFill/>
        </p:spPr>
        <p:txBody>
          <a:bodyPr wrap="none" rtlCol="0">
            <a:spAutoFit/>
          </a:bodyPr>
          <a:lstStyle/>
          <a:p>
            <a:r>
              <a:rPr lang="en-US" sz="3200" dirty="0" smtClean="0"/>
              <a:t>Box et al. PFTs </a:t>
            </a:r>
            <a:endParaRPr lang="en-US" sz="3200" dirty="0"/>
          </a:p>
        </p:txBody>
      </p:sp>
    </p:spTree>
    <p:extLst>
      <p:ext uri="{BB962C8B-B14F-4D97-AF65-F5344CB8AC3E}">
        <p14:creationId xmlns:p14="http://schemas.microsoft.com/office/powerpoint/2010/main" val="101744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dirty="0" smtClean="0"/>
              <a:t>LS schemes, implemented as LS models</a:t>
            </a:r>
          </a:p>
          <a:p>
            <a:pPr marL="457200" indent="-457200">
              <a:buFont typeface="Arial"/>
              <a:buChar char="•"/>
            </a:pPr>
            <a:r>
              <a:rPr lang="en-US" dirty="0" smtClean="0"/>
              <a:t>LS component of climate / earth system models</a:t>
            </a:r>
          </a:p>
          <a:p>
            <a:pPr marL="457200" indent="-457200">
              <a:buFont typeface="Arial"/>
              <a:buChar char="•"/>
            </a:pPr>
            <a:r>
              <a:rPr lang="en-US" dirty="0" smtClean="0"/>
              <a:t>Purpose: </a:t>
            </a:r>
          </a:p>
          <a:p>
            <a:pPr marL="857250" lvl="1" indent="-457200">
              <a:buFont typeface="Arial"/>
              <a:buChar char="•"/>
            </a:pPr>
            <a:r>
              <a:rPr lang="en-US" dirty="0" smtClean="0"/>
              <a:t>Model energy and (carbon, water) fluxes at land-atmosphere interface</a:t>
            </a:r>
            <a:endParaRPr lang="en-US" dirty="0"/>
          </a:p>
        </p:txBody>
      </p:sp>
    </p:spTree>
    <p:extLst>
      <p:ext uri="{BB962C8B-B14F-4D97-AF65-F5344CB8AC3E}">
        <p14:creationId xmlns:p14="http://schemas.microsoft.com/office/powerpoint/2010/main" val="3094885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5967" b="-15967"/>
          <a:stretch>
            <a:fillRect/>
          </a:stretch>
        </p:blipFill>
        <p:spPr>
          <a:xfrm>
            <a:off x="-56132" y="107429"/>
            <a:ext cx="10353028" cy="5694890"/>
          </a:xfrm>
        </p:spPr>
      </p:pic>
      <p:sp>
        <p:nvSpPr>
          <p:cNvPr id="5" name="TextBox 4"/>
          <p:cNvSpPr txBox="1"/>
          <p:nvPr/>
        </p:nvSpPr>
        <p:spPr>
          <a:xfrm>
            <a:off x="503808" y="5724053"/>
            <a:ext cx="6707886" cy="556050"/>
          </a:xfrm>
          <a:prstGeom prst="rect">
            <a:avLst/>
          </a:prstGeom>
          <a:noFill/>
        </p:spPr>
        <p:txBody>
          <a:bodyPr wrap="none" rtlCol="0">
            <a:spAutoFit/>
          </a:bodyPr>
          <a:lstStyle/>
          <a:p>
            <a:r>
              <a:rPr lang="en-US" sz="3200" dirty="0" smtClean="0"/>
              <a:t>Or </a:t>
            </a:r>
            <a:r>
              <a:rPr lang="en-US" sz="3200" dirty="0" err="1" smtClean="0"/>
              <a:t>Bonan</a:t>
            </a:r>
            <a:r>
              <a:rPr lang="en-US" sz="3200" dirty="0" smtClean="0"/>
              <a:t> et al., biome/climate rules</a:t>
            </a:r>
            <a:endParaRPr lang="en-US" sz="3200" dirty="0"/>
          </a:p>
        </p:txBody>
      </p:sp>
    </p:spTree>
    <p:extLst>
      <p:ext uri="{BB962C8B-B14F-4D97-AF65-F5344CB8AC3E}">
        <p14:creationId xmlns:p14="http://schemas.microsoft.com/office/powerpoint/2010/main" val="422192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Some issues:</a:t>
            </a:r>
          </a:p>
          <a:p>
            <a:pPr marL="857250" lvl="1" indent="-457200">
              <a:buFont typeface="Arial"/>
              <a:buChar char="•"/>
            </a:pPr>
            <a:r>
              <a:rPr lang="en-US" dirty="0" smtClean="0"/>
              <a:t>Uncertainty from land cover</a:t>
            </a:r>
          </a:p>
          <a:p>
            <a:pPr marL="857250" lvl="1" indent="-457200">
              <a:buFont typeface="Arial"/>
              <a:buChar char="•"/>
            </a:pPr>
            <a:r>
              <a:rPr lang="en-US" dirty="0" smtClean="0"/>
              <a:t>Variations in mappings to PFTs</a:t>
            </a:r>
          </a:p>
          <a:p>
            <a:pPr marL="857250" lvl="1" indent="-457200">
              <a:buFont typeface="Arial"/>
              <a:buChar char="•"/>
            </a:pPr>
            <a:r>
              <a:rPr lang="en-US" dirty="0" smtClean="0"/>
              <a:t>Assume parameters describing functioning constant over PFT</a:t>
            </a:r>
          </a:p>
          <a:p>
            <a:pPr marL="1257300" lvl="2" indent="-457200">
              <a:buFont typeface="Arial"/>
              <a:buChar char="•"/>
            </a:pPr>
            <a:r>
              <a:rPr lang="en-US" dirty="0" smtClean="0"/>
              <a:t>New evidence from traits databases </a:t>
            </a:r>
            <a:endParaRPr lang="en-US" dirty="0"/>
          </a:p>
        </p:txBody>
      </p:sp>
    </p:spTree>
    <p:extLst>
      <p:ext uri="{BB962C8B-B14F-4D97-AF65-F5344CB8AC3E}">
        <p14:creationId xmlns:p14="http://schemas.microsoft.com/office/powerpoint/2010/main" val="2998943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6346" r="-16346"/>
          <a:stretch>
            <a:fillRect/>
          </a:stretch>
        </p:blipFill>
        <p:spPr>
          <a:xfrm>
            <a:off x="0" y="107950"/>
            <a:ext cx="10080625" cy="7451725"/>
          </a:xfrm>
        </p:spPr>
      </p:pic>
    </p:spTree>
    <p:extLst>
      <p:ext uri="{BB962C8B-B14F-4D97-AF65-F5344CB8AC3E}">
        <p14:creationId xmlns:p14="http://schemas.microsoft.com/office/powerpoint/2010/main" val="2903681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species/PFT in TRY</a:t>
            </a:r>
            <a:endParaRPr lang="en-US" dirty="0"/>
          </a:p>
        </p:txBody>
      </p:sp>
      <p:pic>
        <p:nvPicPr>
          <p:cNvPr id="4" name="Content Placeholder 3"/>
          <p:cNvPicPr>
            <a:picLocks noGrp="1" noChangeAspect="1"/>
          </p:cNvPicPr>
          <p:nvPr>
            <p:ph idx="1"/>
          </p:nvPr>
        </p:nvPicPr>
        <p:blipFill>
          <a:blip r:embed="rId3"/>
          <a:srcRect l="4311" r="4311"/>
          <a:stretch>
            <a:fillRect/>
          </a:stretch>
        </p:blipFill>
        <p:spPr>
          <a:xfrm>
            <a:off x="647824" y="2411685"/>
            <a:ext cx="9067800" cy="4987925"/>
          </a:xfrm>
        </p:spPr>
      </p:pic>
      <p:sp>
        <p:nvSpPr>
          <p:cNvPr id="3" name="Rectangle 2"/>
          <p:cNvSpPr/>
          <p:nvPr/>
        </p:nvSpPr>
        <p:spPr>
          <a:xfrm>
            <a:off x="431800" y="1547589"/>
            <a:ext cx="6657106" cy="822276"/>
          </a:xfrm>
          <a:prstGeom prst="rect">
            <a:avLst/>
          </a:prstGeom>
        </p:spPr>
        <p:txBody>
          <a:bodyPr wrap="square">
            <a:spAutoFit/>
          </a:bodyPr>
          <a:lstStyle/>
          <a:p>
            <a:pPr algn="l"/>
            <a:r>
              <a:rPr lang="en-US" sz="2000" dirty="0"/>
              <a:t>http://try-</a:t>
            </a:r>
            <a:r>
              <a:rPr lang="en-US" sz="2000" dirty="0" err="1"/>
              <a:t>db.org</a:t>
            </a:r>
            <a:r>
              <a:rPr lang="en-US" sz="2000" dirty="0"/>
              <a:t>/</a:t>
            </a:r>
            <a:r>
              <a:rPr lang="en-US" sz="2000" dirty="0" err="1"/>
              <a:t>pmwiki</a:t>
            </a:r>
            <a:r>
              <a:rPr lang="en-US" sz="2000" dirty="0"/>
              <a:t>/</a:t>
            </a:r>
            <a:r>
              <a:rPr lang="en-US" sz="2000" dirty="0" err="1" smtClean="0"/>
              <a:t>index.php</a:t>
            </a:r>
            <a:endParaRPr lang="en-US" sz="2000" dirty="0" smtClean="0"/>
          </a:p>
          <a:p>
            <a:pPr algn="l"/>
            <a:r>
              <a:rPr lang="en-US" sz="2000" dirty="0" err="1" smtClean="0"/>
              <a:t>Kattge</a:t>
            </a:r>
            <a:r>
              <a:rPr lang="en-US" sz="2000" dirty="0" smtClean="0"/>
              <a:t> et al. (2011) GCB</a:t>
            </a:r>
            <a:endParaRPr lang="en-US" sz="2000" dirty="0"/>
          </a:p>
        </p:txBody>
      </p:sp>
    </p:spTree>
    <p:extLst>
      <p:ext uri="{BB962C8B-B14F-4D97-AF65-F5344CB8AC3E}">
        <p14:creationId xmlns:p14="http://schemas.microsoft.com/office/powerpoint/2010/main" val="373879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6212" r="-26212"/>
          <a:stretch>
            <a:fillRect/>
          </a:stretch>
        </p:blipFill>
        <p:spPr>
          <a:xfrm>
            <a:off x="-2304504" y="35421"/>
            <a:ext cx="13715194" cy="7544317"/>
          </a:xfrm>
        </p:spPr>
      </p:pic>
    </p:spTree>
    <p:extLst>
      <p:ext uri="{BB962C8B-B14F-4D97-AF65-F5344CB8AC3E}">
        <p14:creationId xmlns:p14="http://schemas.microsoft.com/office/powerpoint/2010/main" val="236689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Current benchmarking efforts</a:t>
            </a:r>
          </a:p>
          <a:p>
            <a:pPr marL="857250" lvl="1" indent="-457200">
              <a:buFont typeface="Arial"/>
              <a:buChar char="•"/>
            </a:pPr>
            <a:r>
              <a:rPr lang="en-US" sz="2400" dirty="0" smtClean="0"/>
              <a:t>International </a:t>
            </a:r>
            <a:r>
              <a:rPr lang="en-US" sz="2400" dirty="0"/>
              <a:t>Land Model Benchmarking </a:t>
            </a:r>
            <a:r>
              <a:rPr lang="en-US" sz="2400" dirty="0" smtClean="0"/>
              <a:t>– </a:t>
            </a:r>
            <a:r>
              <a:rPr lang="en-US" sz="2400" dirty="0" err="1" smtClean="0"/>
              <a:t>iLAMB</a:t>
            </a:r>
            <a:endParaRPr lang="en-US" sz="2400" dirty="0" smtClean="0"/>
          </a:p>
          <a:p>
            <a:pPr marL="457200" indent="-457200">
              <a:buFont typeface="Arial"/>
              <a:buChar char="•"/>
            </a:pPr>
            <a:r>
              <a:rPr lang="en-US" sz="2800" dirty="0" smtClean="0"/>
              <a:t>Previous (more limited)</a:t>
            </a:r>
          </a:p>
          <a:p>
            <a:pPr marL="857250" lvl="1" indent="-457200">
              <a:buFont typeface="Arial"/>
              <a:buChar char="•"/>
            </a:pPr>
            <a:r>
              <a:rPr lang="en-US" sz="2400" dirty="0"/>
              <a:t>Carbon-Land Model </a:t>
            </a:r>
            <a:r>
              <a:rPr lang="en-US" sz="2400" dirty="0" err="1"/>
              <a:t>Intercomparison</a:t>
            </a:r>
            <a:r>
              <a:rPr lang="en-US" sz="2400" dirty="0"/>
              <a:t> Project - C-</a:t>
            </a:r>
            <a:r>
              <a:rPr lang="en-US" sz="2400" dirty="0" smtClean="0"/>
              <a:t>LAMP</a:t>
            </a:r>
            <a:endParaRPr lang="en-US" sz="2000" dirty="0" smtClean="0"/>
          </a:p>
          <a:p>
            <a:pPr marL="857250" lvl="1" indent="-457200">
              <a:buFont typeface="Arial"/>
              <a:buChar char="•"/>
            </a:pPr>
            <a:r>
              <a:rPr lang="en-US" sz="2400" dirty="0" smtClean="0"/>
              <a:t>2 models (CASA’, CN)</a:t>
            </a:r>
          </a:p>
          <a:p>
            <a:pPr marL="857250" lvl="1" indent="-457200">
              <a:buFont typeface="Arial"/>
              <a:buChar char="•"/>
            </a:pPr>
            <a:r>
              <a:rPr lang="en-US" sz="2400" dirty="0">
                <a:solidFill>
                  <a:srgbClr val="FF0000"/>
                </a:solidFill>
              </a:rPr>
              <a:t>global carbon sinks for the 1990s differed by a factor of </a:t>
            </a:r>
            <a:r>
              <a:rPr lang="en-US" sz="2400" dirty="0" smtClean="0">
                <a:solidFill>
                  <a:srgbClr val="FF0000"/>
                </a:solidFill>
              </a:rPr>
              <a:t>2</a:t>
            </a:r>
          </a:p>
          <a:p>
            <a:pPr marL="857250" lvl="1" indent="-457200">
              <a:buFont typeface="Arial"/>
              <a:buChar char="•"/>
            </a:pPr>
            <a:r>
              <a:rPr lang="en-US" sz="2400" dirty="0">
                <a:solidFill>
                  <a:srgbClr val="FF0000"/>
                </a:solidFill>
              </a:rPr>
              <a:t>magnitude of net carbon uptake during the growing season in temperate and boreal forest ecosystems was under-estimated</a:t>
            </a:r>
            <a:endParaRPr lang="en-US" sz="2400" dirty="0" smtClean="0">
              <a:solidFill>
                <a:srgbClr val="FF0000"/>
              </a:solidFill>
            </a:endParaRPr>
          </a:p>
        </p:txBody>
      </p:sp>
    </p:spTree>
    <p:extLst>
      <p:ext uri="{BB962C8B-B14F-4D97-AF65-F5344CB8AC3E}">
        <p14:creationId xmlns:p14="http://schemas.microsoft.com/office/powerpoint/2010/main" val="73203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Model </a:t>
            </a:r>
            <a:r>
              <a:rPr lang="en-US" sz="2800" dirty="0" err="1" smtClean="0"/>
              <a:t>intercomparisons</a:t>
            </a:r>
            <a:r>
              <a:rPr lang="en-US" sz="2800" dirty="0" smtClean="0"/>
              <a:t> (e.g. </a:t>
            </a:r>
            <a:r>
              <a:rPr lang="en-US" sz="2800" dirty="0" err="1" smtClean="0"/>
              <a:t>Sitch</a:t>
            </a:r>
            <a:r>
              <a:rPr lang="en-US" sz="2800" dirty="0" smtClean="0"/>
              <a:t> et al., 2008)</a:t>
            </a:r>
          </a:p>
          <a:p>
            <a:pPr marL="857250" lvl="1" indent="-457200">
              <a:buFont typeface="Arial"/>
              <a:buChar char="•"/>
            </a:pPr>
            <a:endParaRPr lang="en-US" sz="2000" dirty="0" smtClean="0"/>
          </a:p>
        </p:txBody>
      </p:sp>
      <p:pic>
        <p:nvPicPr>
          <p:cNvPr id="4" name="Picture 3"/>
          <p:cNvPicPr>
            <a:picLocks noChangeAspect="1"/>
          </p:cNvPicPr>
          <p:nvPr/>
        </p:nvPicPr>
        <p:blipFill>
          <a:blip r:embed="rId2"/>
          <a:stretch>
            <a:fillRect/>
          </a:stretch>
        </p:blipFill>
        <p:spPr>
          <a:xfrm>
            <a:off x="2159992" y="2339677"/>
            <a:ext cx="5600700" cy="4508500"/>
          </a:xfrm>
          <a:prstGeom prst="rect">
            <a:avLst/>
          </a:prstGeom>
        </p:spPr>
      </p:pic>
    </p:spTree>
    <p:extLst>
      <p:ext uri="{BB962C8B-B14F-4D97-AF65-F5344CB8AC3E}">
        <p14:creationId xmlns:p14="http://schemas.microsoft.com/office/powerpoint/2010/main" val="320458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models </a:t>
            </a:r>
            <a:r>
              <a:rPr lang="en-US" sz="2000" dirty="0"/>
              <a:t>estimates </a:t>
            </a:r>
            <a:r>
              <a:rPr lang="en-US" sz="2000" dirty="0" smtClean="0"/>
              <a:t>within range </a:t>
            </a:r>
            <a:r>
              <a:rPr lang="en-US" sz="2000" dirty="0"/>
              <a:t>of current knowledge of </a:t>
            </a:r>
            <a:r>
              <a:rPr lang="en-US" sz="2000" dirty="0" smtClean="0"/>
              <a:t>C budgets </a:t>
            </a:r>
            <a:r>
              <a:rPr lang="en-US" sz="2000" dirty="0"/>
              <a:t>and relatively close to the mean IPCC values. </a:t>
            </a:r>
            <a:endParaRPr lang="en-US" sz="2000" dirty="0" smtClean="0"/>
          </a:p>
          <a:p>
            <a:pPr>
              <a:buFont typeface="Arial"/>
              <a:buChar char="•"/>
            </a:pPr>
            <a:r>
              <a:rPr lang="en-US" sz="2000" dirty="0" smtClean="0"/>
              <a:t>The </a:t>
            </a:r>
            <a:r>
              <a:rPr lang="en-US" sz="2000" dirty="0"/>
              <a:t>models </a:t>
            </a:r>
            <a:r>
              <a:rPr lang="en-US" sz="2000" dirty="0" smtClean="0"/>
              <a:t>in </a:t>
            </a:r>
            <a:r>
              <a:rPr lang="en-US" sz="2000" dirty="0"/>
              <a:t>general agreement about the cumulative land uptake over the last 50 years.</a:t>
            </a:r>
          </a:p>
          <a:p>
            <a:pPr>
              <a:buFont typeface="Arial"/>
              <a:buChar char="•"/>
            </a:pPr>
            <a:r>
              <a:rPr lang="en-US" sz="2000" dirty="0" smtClean="0"/>
              <a:t>Models simulated </a:t>
            </a:r>
            <a:r>
              <a:rPr lang="en-US" sz="2000" dirty="0"/>
              <a:t>the correct sign of response to ENSO events but differed markedly in magnitude.</a:t>
            </a:r>
          </a:p>
          <a:p>
            <a:pPr>
              <a:buFont typeface="Arial"/>
              <a:buChar char="•"/>
            </a:pPr>
            <a:r>
              <a:rPr lang="en-US" sz="2000" dirty="0" smtClean="0"/>
              <a:t>have </a:t>
            </a:r>
            <a:r>
              <a:rPr lang="en-US" sz="2000" dirty="0"/>
              <a:t>similar response of productivity to elevated atmospheric CO2 in agreement with field observations</a:t>
            </a:r>
          </a:p>
          <a:p>
            <a:pPr>
              <a:buFont typeface="Arial"/>
              <a:buChar char="•"/>
            </a:pPr>
            <a:r>
              <a:rPr lang="en-US" sz="2000" dirty="0"/>
              <a:t>The DGVMs are in less agreement in the way they respond to changing climate.</a:t>
            </a:r>
          </a:p>
          <a:p>
            <a:pPr>
              <a:buFont typeface="Arial"/>
              <a:buChar char="•"/>
            </a:pPr>
            <a:r>
              <a:rPr lang="en-US" sz="2000" dirty="0" smtClean="0"/>
              <a:t>suggest </a:t>
            </a:r>
            <a:r>
              <a:rPr lang="en-US" sz="2000" dirty="0"/>
              <a:t>a release of land carbon in response to </a:t>
            </a:r>
            <a:r>
              <a:rPr lang="en-US" sz="2000" dirty="0" smtClean="0"/>
              <a:t>climate</a:t>
            </a:r>
            <a:endParaRPr lang="en-US" sz="2000" dirty="0"/>
          </a:p>
          <a:p>
            <a:pPr lvl="1">
              <a:buFont typeface="Arial"/>
              <a:buChar char="•"/>
            </a:pPr>
            <a:r>
              <a:rPr lang="en-US" sz="1600" dirty="0" smtClean="0"/>
              <a:t>implying </a:t>
            </a:r>
            <a:r>
              <a:rPr lang="en-US" sz="1600" dirty="0"/>
              <a:t>a significant positive climate-carbon cycle feedback in each case. This response is mainly due to a reduction in NPP and a decrease in soil residence time in the tropics and extra-tropics, respectively.</a:t>
            </a:r>
          </a:p>
          <a:p>
            <a:endParaRPr lang="en-US" sz="2000" dirty="0"/>
          </a:p>
        </p:txBody>
      </p:sp>
    </p:spTree>
    <p:extLst>
      <p:ext uri="{BB962C8B-B14F-4D97-AF65-F5344CB8AC3E}">
        <p14:creationId xmlns:p14="http://schemas.microsoft.com/office/powerpoint/2010/main" val="1974796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7936" b="-7936"/>
          <a:stretch>
            <a:fillRect/>
          </a:stretch>
        </p:blipFill>
        <p:spPr>
          <a:xfrm>
            <a:off x="0" y="0"/>
            <a:ext cx="10080625" cy="7559675"/>
          </a:xfrm>
        </p:spPr>
      </p:pic>
      <p:pic>
        <p:nvPicPr>
          <p:cNvPr id="5" name="Picture 4"/>
          <p:cNvPicPr>
            <a:picLocks noChangeAspect="1"/>
          </p:cNvPicPr>
          <p:nvPr/>
        </p:nvPicPr>
        <p:blipFill>
          <a:blip r:embed="rId4"/>
          <a:stretch>
            <a:fillRect/>
          </a:stretch>
        </p:blipFill>
        <p:spPr>
          <a:xfrm>
            <a:off x="0" y="368300"/>
            <a:ext cx="10080625" cy="6814658"/>
          </a:xfrm>
          <a:prstGeom prst="rect">
            <a:avLst/>
          </a:prstGeom>
        </p:spPr>
      </p:pic>
    </p:spTree>
    <p:extLst>
      <p:ext uri="{BB962C8B-B14F-4D97-AF65-F5344CB8AC3E}">
        <p14:creationId xmlns:p14="http://schemas.microsoft.com/office/powerpoint/2010/main" val="520961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858" r="-5858"/>
          <a:stretch>
            <a:fillRect/>
          </a:stretch>
        </p:blipFill>
        <p:spPr>
          <a:xfrm>
            <a:off x="0" y="36586"/>
            <a:ext cx="10080625" cy="7559675"/>
          </a:xfrm>
        </p:spPr>
      </p:pic>
    </p:spTree>
    <p:extLst>
      <p:ext uri="{BB962C8B-B14F-4D97-AF65-F5344CB8AC3E}">
        <p14:creationId xmlns:p14="http://schemas.microsoft.com/office/powerpoint/2010/main" val="34736784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driver: energy</a:t>
            </a:r>
            <a:endParaRPr lang="en-US" dirty="0"/>
          </a:p>
        </p:txBody>
      </p:sp>
      <p:sp>
        <p:nvSpPr>
          <p:cNvPr id="3" name="Content Placeholder 2"/>
          <p:cNvSpPr>
            <a:spLocks noGrp="1"/>
          </p:cNvSpPr>
          <p:nvPr>
            <p:ph idx="1"/>
          </p:nvPr>
        </p:nvSpPr>
        <p:spPr/>
        <p:txBody>
          <a:bodyPr/>
          <a:lstStyle/>
          <a:p>
            <a:r>
              <a:rPr lang="el-GR" dirty="0"/>
              <a:t>Rn=S↓(1−α)+L↓−L↑</a:t>
            </a:r>
            <a:endParaRPr lang="en-US" dirty="0"/>
          </a:p>
          <a:p>
            <a:endParaRPr lang="en-US" dirty="0" smtClean="0"/>
          </a:p>
          <a:p>
            <a:pPr marL="457200" indent="-457200">
              <a:buFont typeface="Arial"/>
              <a:buChar char="•"/>
            </a:pPr>
            <a:r>
              <a:rPr lang="en-US" dirty="0" err="1" smtClean="0"/>
              <a:t>Rn</a:t>
            </a:r>
            <a:r>
              <a:rPr lang="en-US" dirty="0" smtClean="0"/>
              <a:t> = net radiation; </a:t>
            </a:r>
            <a:r>
              <a:rPr lang="el-GR" dirty="0"/>
              <a:t>S</a:t>
            </a:r>
            <a:r>
              <a:rPr lang="el-GR" dirty="0" smtClean="0"/>
              <a:t>↓</a:t>
            </a:r>
            <a:r>
              <a:rPr lang="en-GB" dirty="0" smtClean="0"/>
              <a:t> = </a:t>
            </a:r>
            <a:r>
              <a:rPr lang="en-US" dirty="0" err="1" smtClean="0"/>
              <a:t>downwelling</a:t>
            </a:r>
            <a:r>
              <a:rPr lang="en-US" dirty="0" smtClean="0"/>
              <a:t> s/wave; </a:t>
            </a:r>
            <a:r>
              <a:rPr lang="el-GR" dirty="0" smtClean="0"/>
              <a:t>α</a:t>
            </a:r>
            <a:r>
              <a:rPr lang="en-GB" dirty="0" smtClean="0"/>
              <a:t> </a:t>
            </a:r>
            <a:r>
              <a:rPr lang="en-US" dirty="0" smtClean="0"/>
              <a:t>= albedo; </a:t>
            </a:r>
            <a:r>
              <a:rPr lang="el-GR" dirty="0"/>
              <a:t>L</a:t>
            </a:r>
            <a:r>
              <a:rPr lang="el-GR" dirty="0" smtClean="0"/>
              <a:t>↓</a:t>
            </a:r>
            <a:r>
              <a:rPr lang="en-GB" dirty="0" smtClean="0"/>
              <a:t>, </a:t>
            </a:r>
            <a:r>
              <a:rPr lang="el-GR" dirty="0"/>
              <a:t>L</a:t>
            </a:r>
            <a:r>
              <a:rPr lang="el-GR" dirty="0" smtClean="0"/>
              <a:t>↑</a:t>
            </a:r>
            <a:r>
              <a:rPr lang="en-GB" dirty="0" smtClean="0"/>
              <a:t> </a:t>
            </a:r>
            <a:r>
              <a:rPr lang="en-US" dirty="0" smtClean="0"/>
              <a:t>down/upwelling </a:t>
            </a:r>
            <a:r>
              <a:rPr lang="en-US" dirty="0" err="1" smtClean="0"/>
              <a:t>longwave</a:t>
            </a:r>
            <a:endParaRPr lang="en-US" dirty="0" smtClean="0"/>
          </a:p>
          <a:p>
            <a:pPr marL="457200" indent="-457200">
              <a:buFont typeface="Arial"/>
              <a:buChar char="•"/>
            </a:pPr>
            <a:r>
              <a:rPr lang="en-US" dirty="0" smtClean="0"/>
              <a:t>terms </a:t>
            </a:r>
            <a:r>
              <a:rPr lang="en-US" dirty="0"/>
              <a:t>balance globally over the long </a:t>
            </a:r>
            <a:r>
              <a:rPr lang="en-US" dirty="0" smtClean="0"/>
              <a:t>term</a:t>
            </a:r>
          </a:p>
          <a:p>
            <a:pPr marL="857250" lvl="1" indent="-457200">
              <a:buFont typeface="Arial"/>
              <a:buChar char="•"/>
            </a:pPr>
            <a:r>
              <a:rPr lang="en-US" dirty="0" smtClean="0"/>
              <a:t>But short term /spatial variations drive earth system</a:t>
            </a:r>
          </a:p>
          <a:p>
            <a:endParaRPr lang="en-US" dirty="0"/>
          </a:p>
          <a:p>
            <a:endParaRPr lang="en-US" dirty="0"/>
          </a:p>
        </p:txBody>
      </p:sp>
    </p:spTree>
    <p:extLst>
      <p:ext uri="{BB962C8B-B14F-4D97-AF65-F5344CB8AC3E}">
        <p14:creationId xmlns:p14="http://schemas.microsoft.com/office/powerpoint/2010/main" val="415312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r>
              <a:rPr lang="en-US" dirty="0"/>
              <a:t>In this section, </a:t>
            </a:r>
            <a:endParaRPr lang="en-US" dirty="0" smtClean="0"/>
          </a:p>
          <a:p>
            <a:pPr marL="457200" indent="-457200">
              <a:buFont typeface="Arial"/>
              <a:buChar char="•"/>
            </a:pPr>
            <a:r>
              <a:rPr lang="en-US" dirty="0" smtClean="0"/>
              <a:t>noted </a:t>
            </a:r>
            <a:r>
              <a:rPr lang="en-US" dirty="0"/>
              <a:t>that the two main types of model we are interested in are DGVMs and PEMs.</a:t>
            </a:r>
          </a:p>
          <a:p>
            <a:pPr marL="457200" indent="-457200">
              <a:buFont typeface="Arial"/>
              <a:buChar char="•"/>
            </a:pPr>
            <a:r>
              <a:rPr lang="en-US" dirty="0" smtClean="0"/>
              <a:t>Outlined some </a:t>
            </a:r>
            <a:r>
              <a:rPr lang="en-US" dirty="0"/>
              <a:t>of the main features of DGVMs and discussed some of the concepts they employ, such as PFTs</a:t>
            </a:r>
            <a:r>
              <a:rPr lang="en-US" dirty="0" smtClean="0"/>
              <a:t>.</a:t>
            </a:r>
          </a:p>
          <a:p>
            <a:pPr marL="857250" lvl="1" indent="-457200">
              <a:buFont typeface="Arial"/>
              <a:buChar char="•"/>
            </a:pPr>
            <a:r>
              <a:rPr lang="en-US" dirty="0" smtClean="0"/>
              <a:t>Traits databases</a:t>
            </a:r>
            <a:endParaRPr lang="en-US" dirty="0"/>
          </a:p>
          <a:p>
            <a:pPr marL="457200" indent="-457200">
              <a:buFont typeface="Arial"/>
              <a:buChar char="•"/>
            </a:pPr>
            <a:r>
              <a:rPr lang="en-US" dirty="0"/>
              <a:t>We have also </a:t>
            </a:r>
            <a:r>
              <a:rPr lang="en-US" dirty="0" smtClean="0"/>
              <a:t>considered </a:t>
            </a:r>
            <a:r>
              <a:rPr lang="en-US" dirty="0"/>
              <a:t>how we can tell how good these models are.</a:t>
            </a:r>
          </a:p>
          <a:p>
            <a:endParaRPr lang="en-US" dirty="0"/>
          </a:p>
        </p:txBody>
      </p:sp>
    </p:spTree>
    <p:extLst>
      <p:ext uri="{BB962C8B-B14F-4D97-AF65-F5344CB8AC3E}">
        <p14:creationId xmlns:p14="http://schemas.microsoft.com/office/powerpoint/2010/main" val="199983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dirty="0" smtClean="0"/>
              <a:t>‘</a:t>
            </a:r>
            <a:r>
              <a:rPr lang="en-US" dirty="0" err="1" smtClean="0"/>
              <a:t>Monteith</a:t>
            </a:r>
            <a:r>
              <a:rPr lang="en-US" dirty="0" smtClean="0"/>
              <a:t>’ approach</a:t>
            </a:r>
            <a:endParaRPr lang="en-US" dirty="0"/>
          </a:p>
        </p:txBody>
      </p:sp>
      <p:pic>
        <p:nvPicPr>
          <p:cNvPr id="4" name="Picture 3"/>
          <p:cNvPicPr>
            <a:picLocks noChangeAspect="1"/>
          </p:cNvPicPr>
          <p:nvPr/>
        </p:nvPicPr>
        <p:blipFill>
          <a:blip r:embed="rId3"/>
          <a:stretch>
            <a:fillRect/>
          </a:stretch>
        </p:blipFill>
        <p:spPr>
          <a:xfrm>
            <a:off x="908451" y="3200399"/>
            <a:ext cx="8236317" cy="1803573"/>
          </a:xfrm>
          <a:prstGeom prst="rect">
            <a:avLst/>
          </a:prstGeom>
        </p:spPr>
      </p:pic>
      <p:sp>
        <p:nvSpPr>
          <p:cNvPr id="5" name="Rectangle 4"/>
          <p:cNvSpPr/>
          <p:nvPr/>
        </p:nvSpPr>
        <p:spPr>
          <a:xfrm>
            <a:off x="2520032" y="5147989"/>
            <a:ext cx="5038725" cy="1470556"/>
          </a:xfrm>
          <a:prstGeom prst="rect">
            <a:avLst/>
          </a:prstGeom>
        </p:spPr>
        <p:txBody>
          <a:bodyPr>
            <a:spAutoFit/>
          </a:bodyPr>
          <a:lstStyle/>
          <a:p>
            <a:r>
              <a:rPr lang="en-US" sz="2400" dirty="0"/>
              <a:t>The scalars represent multiplicative environmental constraints that are typically meteorologically derived (i.e. limiting factors).</a:t>
            </a:r>
          </a:p>
        </p:txBody>
      </p:sp>
    </p:spTree>
    <p:extLst>
      <p:ext uri="{BB962C8B-B14F-4D97-AF65-F5344CB8AC3E}">
        <p14:creationId xmlns:p14="http://schemas.microsoft.com/office/powerpoint/2010/main" val="259721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Attractions:</a:t>
            </a:r>
          </a:p>
          <a:p>
            <a:pPr marL="857250" lvl="1" indent="-457200">
              <a:buFont typeface="Arial"/>
              <a:buChar char="•"/>
            </a:pPr>
            <a:r>
              <a:rPr lang="en-US" dirty="0"/>
              <a:t>simple </a:t>
            </a:r>
            <a:r>
              <a:rPr lang="en-US" dirty="0" smtClean="0"/>
              <a:t>and</a:t>
            </a:r>
          </a:p>
          <a:p>
            <a:pPr marL="857250" lvl="1" indent="-457200">
              <a:buFont typeface="Arial"/>
              <a:buChar char="•"/>
            </a:pPr>
            <a:r>
              <a:rPr lang="en-US" dirty="0" smtClean="0"/>
              <a:t>captures </a:t>
            </a:r>
            <a:r>
              <a:rPr lang="en-US" dirty="0"/>
              <a:t>the ‘main effect’ </a:t>
            </a:r>
            <a:endParaRPr lang="en-US" dirty="0" smtClean="0"/>
          </a:p>
          <a:p>
            <a:pPr marL="1257300" lvl="2" indent="-457200">
              <a:buFont typeface="Arial"/>
              <a:buChar char="•"/>
            </a:pPr>
            <a:r>
              <a:rPr lang="en-US" dirty="0" smtClean="0"/>
              <a:t>C assimilation </a:t>
            </a:r>
            <a:r>
              <a:rPr lang="en-US" dirty="0"/>
              <a:t>increases with increasing PAR absorption in the absence of limiting factors </a:t>
            </a:r>
            <a:endParaRPr lang="en-US" dirty="0" smtClean="0"/>
          </a:p>
          <a:p>
            <a:pPr marL="1714500" lvl="3" indent="-457200">
              <a:buFont typeface="Arial"/>
              <a:buChar char="•"/>
            </a:pPr>
            <a:r>
              <a:rPr lang="en-US" dirty="0" smtClean="0"/>
              <a:t>including </a:t>
            </a:r>
            <a:r>
              <a:rPr lang="en-US" dirty="0"/>
              <a:t>such limits as </a:t>
            </a:r>
            <a:r>
              <a:rPr lang="en-US" dirty="0" smtClean="0"/>
              <a:t>scalars</a:t>
            </a:r>
          </a:p>
          <a:p>
            <a:pPr marL="857250" lvl="1" indent="-457200">
              <a:buFont typeface="Arial"/>
              <a:buChar char="•"/>
            </a:pPr>
            <a:r>
              <a:rPr lang="en-US" dirty="0" err="1"/>
              <a:t>fAPAR</a:t>
            </a:r>
            <a:r>
              <a:rPr lang="en-US" dirty="0"/>
              <a:t> is potentially accessible from satellite data, so a major part of the model can be </a:t>
            </a:r>
            <a:r>
              <a:rPr lang="en-US" dirty="0" smtClean="0"/>
              <a:t>driven </a:t>
            </a:r>
            <a:r>
              <a:rPr lang="en-US" dirty="0"/>
              <a:t>by observations globally.</a:t>
            </a:r>
          </a:p>
        </p:txBody>
      </p:sp>
    </p:spTree>
    <p:extLst>
      <p:ext uri="{BB962C8B-B14F-4D97-AF65-F5344CB8AC3E}">
        <p14:creationId xmlns:p14="http://schemas.microsoft.com/office/powerpoint/2010/main" val="5701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PEMs</a:t>
            </a:r>
            <a:endParaRPr lang="en-US" dirty="0"/>
          </a:p>
        </p:txBody>
      </p:sp>
      <p:pic>
        <p:nvPicPr>
          <p:cNvPr id="4" name="Content Placeholder 3"/>
          <p:cNvPicPr>
            <a:picLocks noGrp="1" noChangeAspect="1"/>
          </p:cNvPicPr>
          <p:nvPr>
            <p:ph idx="1"/>
          </p:nvPr>
        </p:nvPicPr>
        <p:blipFill>
          <a:blip r:embed="rId3"/>
          <a:srcRect t="-34738" b="-34738"/>
          <a:stretch>
            <a:fillRect/>
          </a:stretch>
        </p:blipFill>
        <p:spPr>
          <a:xfrm>
            <a:off x="-365467" y="899517"/>
            <a:ext cx="10734371" cy="5904656"/>
          </a:xfrm>
        </p:spPr>
      </p:pic>
    </p:spTree>
    <p:extLst>
      <p:ext uri="{BB962C8B-B14F-4D97-AF65-F5344CB8AC3E}">
        <p14:creationId xmlns:p14="http://schemas.microsoft.com/office/powerpoint/2010/main" val="415759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 requirements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LUE </a:t>
            </a:r>
            <a:r>
              <a:rPr lang="en-US" dirty="0" smtClean="0"/>
              <a:t>often </a:t>
            </a:r>
            <a:r>
              <a:rPr lang="en-US" dirty="0"/>
              <a:t>assumed </a:t>
            </a:r>
            <a:r>
              <a:rPr lang="en-US" dirty="0" smtClean="0"/>
              <a:t>constant</a:t>
            </a:r>
          </a:p>
          <a:p>
            <a:pPr marL="857250" lvl="1" indent="-457200">
              <a:buFont typeface="Arial"/>
              <a:buChar char="•"/>
            </a:pPr>
            <a:r>
              <a:rPr lang="en-US" dirty="0" smtClean="0"/>
              <a:t>e.g</a:t>
            </a:r>
            <a:r>
              <a:rPr lang="en-US" dirty="0"/>
              <a:t>. constant globally in CASA or </a:t>
            </a:r>
            <a:endParaRPr lang="en-US" dirty="0" smtClean="0"/>
          </a:p>
          <a:p>
            <a:pPr marL="857250" lvl="1" indent="-457200">
              <a:buFont typeface="Arial"/>
              <a:buChar char="•"/>
            </a:pPr>
            <a:r>
              <a:rPr lang="en-US" dirty="0" smtClean="0"/>
              <a:t>per </a:t>
            </a:r>
            <a:r>
              <a:rPr lang="en-US" dirty="0"/>
              <a:t>biome via a land cover map as in MOD17. </a:t>
            </a:r>
            <a:endParaRPr lang="en-US" dirty="0" smtClean="0"/>
          </a:p>
          <a:p>
            <a:pPr marL="857250" lvl="1" indent="-457200">
              <a:buFont typeface="Arial"/>
              <a:buChar char="•"/>
            </a:pPr>
            <a:r>
              <a:rPr lang="en-US" dirty="0" smtClean="0"/>
              <a:t>GLO</a:t>
            </a:r>
            <a:r>
              <a:rPr lang="en-US" dirty="0"/>
              <a:t>-PEM does not assume a constant LUE.</a:t>
            </a:r>
          </a:p>
          <a:p>
            <a:pPr marL="457200" indent="-457200">
              <a:buFont typeface="Arial"/>
              <a:buChar char="•"/>
            </a:pPr>
            <a:r>
              <a:rPr lang="en-US" dirty="0" smtClean="0"/>
              <a:t>make </a:t>
            </a:r>
            <a:r>
              <a:rPr lang="en-US" dirty="0"/>
              <a:t>use of satellite data </a:t>
            </a:r>
            <a:r>
              <a:rPr lang="en-US" dirty="0" smtClean="0"/>
              <a:t>(</a:t>
            </a:r>
            <a:r>
              <a:rPr lang="en-US" dirty="0" err="1" smtClean="0"/>
              <a:t>fAPAR</a:t>
            </a:r>
            <a:r>
              <a:rPr lang="en-US" dirty="0"/>
              <a:t>), </a:t>
            </a:r>
            <a:endParaRPr lang="en-US" dirty="0" smtClean="0"/>
          </a:p>
          <a:p>
            <a:pPr marL="857250" lvl="1" indent="-457200">
              <a:buFont typeface="Arial"/>
              <a:buChar char="•"/>
            </a:pPr>
            <a:r>
              <a:rPr lang="en-US" dirty="0" smtClean="0"/>
              <a:t>But most </a:t>
            </a:r>
            <a:r>
              <a:rPr lang="en-US" dirty="0"/>
              <a:t>also require climate data </a:t>
            </a:r>
            <a:endParaRPr lang="en-US" dirty="0" smtClean="0"/>
          </a:p>
          <a:p>
            <a:pPr marL="1257300" lvl="2" indent="-457200">
              <a:buFont typeface="Arial"/>
              <a:buChar char="•"/>
            </a:pPr>
            <a:r>
              <a:rPr lang="en-US" dirty="0" smtClean="0"/>
              <a:t>(</a:t>
            </a:r>
            <a:r>
              <a:rPr lang="en-US" dirty="0"/>
              <a:t>for APAR and to drive limiting scalars). </a:t>
            </a:r>
            <a:endParaRPr lang="en-US" dirty="0" smtClean="0"/>
          </a:p>
          <a:p>
            <a:pPr marL="1257300" lvl="2" indent="-457200">
              <a:buFont typeface="Arial"/>
              <a:buChar char="•"/>
            </a:pPr>
            <a:r>
              <a:rPr lang="en-US" dirty="0" smtClean="0"/>
              <a:t>Only </a:t>
            </a:r>
            <a:r>
              <a:rPr lang="en-US" dirty="0"/>
              <a:t>GLO-PEM runs on only satellite data (with the exception of attribution of C3 and C4 plants).</a:t>
            </a:r>
          </a:p>
          <a:p>
            <a:pPr marL="457200" indent="-457200">
              <a:buFont typeface="Arial"/>
              <a:buChar char="•"/>
            </a:pPr>
            <a:endParaRPr lang="en-US" dirty="0"/>
          </a:p>
        </p:txBody>
      </p:sp>
    </p:spTree>
    <p:extLst>
      <p:ext uri="{BB962C8B-B14F-4D97-AF65-F5344CB8AC3E}">
        <p14:creationId xmlns:p14="http://schemas.microsoft.com/office/powerpoint/2010/main" val="71637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400" dirty="0"/>
              <a:t>LUE should not be assumed constant, but should vary by PFTs</a:t>
            </a:r>
          </a:p>
          <a:p>
            <a:pPr marL="457200" indent="-457200">
              <a:buFont typeface="Arial"/>
              <a:buChar char="•"/>
            </a:pPr>
            <a:r>
              <a:rPr lang="en-US" sz="2400" dirty="0"/>
              <a:t>Results are strongly dependent on the climate drivers used for particular models (which also complicates </a:t>
            </a:r>
            <a:r>
              <a:rPr lang="en-US" sz="2400" dirty="0" err="1"/>
              <a:t>intercomparison</a:t>
            </a:r>
            <a:r>
              <a:rPr lang="en-US" sz="2400" dirty="0"/>
              <a:t>)</a:t>
            </a:r>
          </a:p>
          <a:p>
            <a:pPr marL="457200" indent="-457200">
              <a:buFont typeface="Arial"/>
              <a:buChar char="•"/>
            </a:pPr>
            <a:r>
              <a:rPr lang="en-US" sz="2400" dirty="0"/>
              <a:t>Further use of satellite data </a:t>
            </a:r>
            <a:r>
              <a:rPr lang="en-US" sz="2400" dirty="0" smtClean="0"/>
              <a:t>would </a:t>
            </a:r>
            <a:r>
              <a:rPr lang="en-US" sz="2400" dirty="0"/>
              <a:t>alleviate the need for many or all climate drivers.</a:t>
            </a:r>
          </a:p>
          <a:p>
            <a:pPr marL="457200" indent="-457200">
              <a:buFont typeface="Arial"/>
              <a:buChar char="•"/>
            </a:pPr>
            <a:r>
              <a:rPr lang="en-US" sz="2400" dirty="0"/>
              <a:t>PEMs should consider incorporating diffuse radiation, especially at daily resolution</a:t>
            </a:r>
          </a:p>
          <a:p>
            <a:pPr marL="457200" indent="-457200">
              <a:buFont typeface="Arial"/>
              <a:buChar char="•"/>
            </a:pPr>
            <a:r>
              <a:rPr lang="en-US" sz="2400" dirty="0"/>
              <a:t>PEMs should also consider the need to account for GPP saturation when radiation is high</a:t>
            </a:r>
          </a:p>
          <a:p>
            <a:pPr marL="457200" indent="-457200">
              <a:buFont typeface="Arial"/>
              <a:buChar char="•"/>
            </a:pPr>
            <a:endParaRPr lang="en-US" sz="2400" dirty="0"/>
          </a:p>
        </p:txBody>
      </p:sp>
    </p:spTree>
    <p:extLst>
      <p:ext uri="{BB962C8B-B14F-4D97-AF65-F5344CB8AC3E}">
        <p14:creationId xmlns:p14="http://schemas.microsoft.com/office/powerpoint/2010/main" val="2162181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are these models?</a:t>
            </a:r>
            <a:endParaRPr lang="en-US" dirty="0"/>
          </a:p>
        </p:txBody>
      </p:sp>
      <p:sp>
        <p:nvSpPr>
          <p:cNvPr id="3" name="Content Placeholder 2"/>
          <p:cNvSpPr>
            <a:spLocks noGrp="1"/>
          </p:cNvSpPr>
          <p:nvPr>
            <p:ph idx="1"/>
          </p:nvPr>
        </p:nvSpPr>
        <p:spPr>
          <a:xfrm>
            <a:off x="504825" y="1768475"/>
            <a:ext cx="3527375" cy="4987925"/>
          </a:xfrm>
        </p:spPr>
        <p:txBody>
          <a:bodyPr/>
          <a:lstStyle/>
          <a:p>
            <a:r>
              <a:rPr lang="da-DK" sz="2800" dirty="0"/>
              <a:t>Cramer et al. (1999</a:t>
            </a:r>
            <a:r>
              <a:rPr lang="da-DK" sz="2800" dirty="0" smtClean="0"/>
              <a:t>) </a:t>
            </a:r>
            <a:r>
              <a:rPr lang="da-DK" sz="2800" dirty="0" err="1" smtClean="0"/>
              <a:t>intercomparison</a:t>
            </a:r>
            <a:endParaRPr lang="da-DK" sz="2800" dirty="0" smtClean="0"/>
          </a:p>
          <a:p>
            <a:r>
              <a:rPr lang="da-DK" sz="2800" dirty="0"/>
              <a:t>	</a:t>
            </a:r>
            <a:r>
              <a:rPr lang="da-DK" sz="2800" dirty="0" err="1" smtClean="0"/>
              <a:t>PEMs</a:t>
            </a:r>
            <a:r>
              <a:rPr lang="da-DK" sz="2800" dirty="0" smtClean="0"/>
              <a:t> &amp; </a:t>
            </a:r>
            <a:r>
              <a:rPr lang="da-DK" sz="2800" dirty="0" err="1" smtClean="0"/>
              <a:t>other</a:t>
            </a:r>
            <a:r>
              <a:rPr lang="da-DK" sz="2800" dirty="0" smtClean="0"/>
              <a:t> models</a:t>
            </a:r>
            <a:endParaRPr lang="en-US" sz="2800" dirty="0"/>
          </a:p>
        </p:txBody>
      </p:sp>
      <p:pic>
        <p:nvPicPr>
          <p:cNvPr id="4" name="Picture 3"/>
          <p:cNvPicPr>
            <a:picLocks noChangeAspect="1"/>
          </p:cNvPicPr>
          <p:nvPr/>
        </p:nvPicPr>
        <p:blipFill>
          <a:blip r:embed="rId2"/>
          <a:stretch>
            <a:fillRect/>
          </a:stretch>
        </p:blipFill>
        <p:spPr>
          <a:xfrm>
            <a:off x="4086225" y="1982029"/>
            <a:ext cx="5994400" cy="5562600"/>
          </a:xfrm>
          <a:prstGeom prst="rect">
            <a:avLst/>
          </a:prstGeom>
        </p:spPr>
      </p:pic>
    </p:spTree>
    <p:extLst>
      <p:ext uri="{BB962C8B-B14F-4D97-AF65-F5344CB8AC3E}">
        <p14:creationId xmlns:p14="http://schemas.microsoft.com/office/powerpoint/2010/main" val="58914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2"/>
          <a:srcRect l="-21210" r="-21210"/>
          <a:stretch>
            <a:fillRect/>
          </a:stretch>
        </p:blipFill>
        <p:spPr>
          <a:xfrm>
            <a:off x="431800" y="1763613"/>
            <a:ext cx="9067800" cy="4987925"/>
          </a:xfrm>
        </p:spPr>
      </p:pic>
    </p:spTree>
    <p:extLst>
      <p:ext uri="{BB962C8B-B14F-4D97-AF65-F5344CB8AC3E}">
        <p14:creationId xmlns:p14="http://schemas.microsoft.com/office/powerpoint/2010/main" val="324479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3"/>
          <a:srcRect l="-21210" r="-21210"/>
          <a:stretch>
            <a:fillRect/>
          </a:stretch>
        </p:blipFill>
        <p:spPr>
          <a:xfrm>
            <a:off x="431800" y="1763613"/>
            <a:ext cx="9067800" cy="4987925"/>
          </a:xfrm>
        </p:spPr>
      </p:pic>
      <p:pic>
        <p:nvPicPr>
          <p:cNvPr id="3" name="Picture 2"/>
          <p:cNvPicPr>
            <a:picLocks noChangeAspect="1"/>
          </p:cNvPicPr>
          <p:nvPr/>
        </p:nvPicPr>
        <p:blipFill>
          <a:blip r:embed="rId4"/>
          <a:stretch>
            <a:fillRect/>
          </a:stretch>
        </p:blipFill>
        <p:spPr>
          <a:xfrm>
            <a:off x="0" y="317500"/>
            <a:ext cx="10080625" cy="6915265"/>
          </a:xfrm>
          <a:prstGeom prst="rect">
            <a:avLst/>
          </a:prstGeom>
        </p:spPr>
      </p:pic>
    </p:spTree>
    <p:extLst>
      <p:ext uri="{BB962C8B-B14F-4D97-AF65-F5344CB8AC3E}">
        <p14:creationId xmlns:p14="http://schemas.microsoft.com/office/powerpoint/2010/main" val="2313570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sz="2000" b="1" dirty="0" smtClean="0"/>
              <a:t>Summary</a:t>
            </a:r>
            <a:endParaRPr lang="en-US" sz="2000" dirty="0" smtClean="0"/>
          </a:p>
          <a:p>
            <a:pPr>
              <a:buFont typeface="Arial"/>
              <a:buChar char="•"/>
            </a:pPr>
            <a:r>
              <a:rPr lang="en-US" sz="2000" dirty="0" smtClean="0"/>
              <a:t>overview </a:t>
            </a:r>
            <a:r>
              <a:rPr lang="en-US" sz="2000" dirty="0"/>
              <a:t>of </a:t>
            </a:r>
            <a:r>
              <a:rPr lang="en-US" sz="2000" dirty="0" smtClean="0"/>
              <a:t>PEM approach. </a:t>
            </a:r>
          </a:p>
          <a:p>
            <a:pPr lvl="1">
              <a:buFont typeface="Arial"/>
              <a:buChar char="•"/>
            </a:pPr>
            <a:r>
              <a:rPr lang="en-US" sz="1800" dirty="0" smtClean="0"/>
              <a:t>The </a:t>
            </a:r>
            <a:r>
              <a:rPr lang="en-US" sz="1800" dirty="0"/>
              <a:t>key idea </a:t>
            </a:r>
            <a:r>
              <a:rPr lang="en-US" sz="1800" dirty="0" smtClean="0"/>
              <a:t>that </a:t>
            </a:r>
            <a:r>
              <a:rPr lang="en-US" sz="1800" dirty="0"/>
              <a:t>non-limited carbon assimilation can be assumed a linear function of the capacity of a canopy to absorb shortwave (specifically PAR) radiation and the amount of </a:t>
            </a:r>
            <a:r>
              <a:rPr lang="en-US" sz="1800" dirty="0" err="1"/>
              <a:t>downwelling</a:t>
            </a:r>
            <a:r>
              <a:rPr lang="en-US" sz="1800" dirty="0"/>
              <a:t> PAR.</a:t>
            </a:r>
          </a:p>
          <a:p>
            <a:pPr>
              <a:buFont typeface="Arial"/>
              <a:buChar char="•"/>
            </a:pPr>
            <a:r>
              <a:rPr lang="en-US" sz="2000" dirty="0" smtClean="0"/>
              <a:t>Models particularly </a:t>
            </a:r>
            <a:r>
              <a:rPr lang="en-US" sz="2000" dirty="0"/>
              <a:t>useful as they can be largely driven by observations (or rather </a:t>
            </a:r>
            <a:r>
              <a:rPr lang="en-US" sz="2000" dirty="0" err="1"/>
              <a:t>fAPAR</a:t>
            </a:r>
            <a:r>
              <a:rPr lang="en-US" sz="2000" dirty="0"/>
              <a:t>, derived from satellite observations).</a:t>
            </a:r>
          </a:p>
          <a:p>
            <a:pPr>
              <a:buFont typeface="Arial"/>
              <a:buChar char="•"/>
            </a:pPr>
            <a:r>
              <a:rPr lang="en-US" sz="2000" dirty="0"/>
              <a:t>Several key issues in the use of such models are highlighted, but these models seem to perform ‘quite well’ in comparison to mechanistic approaches.</a:t>
            </a:r>
          </a:p>
          <a:p>
            <a:pPr>
              <a:buFont typeface="Arial"/>
              <a:buChar char="•"/>
            </a:pPr>
            <a:r>
              <a:rPr lang="en-US" sz="2000" dirty="0"/>
              <a:t>Since these models are driven by observations, they cannot directly be used in prognostic mode.</a:t>
            </a:r>
          </a:p>
          <a:p>
            <a:pPr marL="457200" indent="-457200">
              <a:buFont typeface="Arial"/>
              <a:buChar char="•"/>
            </a:pPr>
            <a:endParaRPr lang="en-US" sz="2000" dirty="0"/>
          </a:p>
        </p:txBody>
      </p:sp>
    </p:spTree>
    <p:extLst>
      <p:ext uri="{BB962C8B-B14F-4D97-AF65-F5344CB8AC3E}">
        <p14:creationId xmlns:p14="http://schemas.microsoft.com/office/powerpoint/2010/main" val="41920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701" r="-10701"/>
          <a:stretch>
            <a:fillRect/>
          </a:stretch>
        </p:blipFill>
        <p:spPr>
          <a:xfrm>
            <a:off x="-1080368" y="1"/>
            <a:ext cx="12282800" cy="6756400"/>
          </a:xfrm>
        </p:spPr>
      </p:pic>
    </p:spTree>
    <p:extLst>
      <p:ext uri="{BB962C8B-B14F-4D97-AF65-F5344CB8AC3E}">
        <p14:creationId xmlns:p14="http://schemas.microsoft.com/office/powerpoint/2010/main" val="362421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pic>
        <p:nvPicPr>
          <p:cNvPr id="4" name="Content Placeholder 3"/>
          <p:cNvPicPr>
            <a:picLocks noGrp="1" noChangeAspect="1"/>
          </p:cNvPicPr>
          <p:nvPr>
            <p:ph idx="1"/>
          </p:nvPr>
        </p:nvPicPr>
        <p:blipFill>
          <a:blip r:embed="rId2"/>
          <a:srcRect t="-31068" b="-31068"/>
          <a:stretch>
            <a:fillRect/>
          </a:stretch>
        </p:blipFill>
        <p:spPr>
          <a:xfrm>
            <a:off x="431800" y="1763613"/>
            <a:ext cx="9067800" cy="4987925"/>
          </a:xfrm>
        </p:spPr>
      </p:pic>
    </p:spTree>
    <p:extLst>
      <p:ext uri="{BB962C8B-B14F-4D97-AF65-F5344CB8AC3E}">
        <p14:creationId xmlns:p14="http://schemas.microsoft.com/office/powerpoint/2010/main" val="151404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plants experience </a:t>
            </a:r>
            <a:r>
              <a:rPr lang="en-US" dirty="0"/>
              <a:t>daily and seasonal variations in environmental conditions. </a:t>
            </a:r>
          </a:p>
          <a:p>
            <a:pPr marL="857250" lvl="1" indent="-457200">
              <a:buFont typeface="Arial"/>
              <a:buChar char="•"/>
            </a:pPr>
            <a:r>
              <a:rPr lang="en-US" dirty="0" smtClean="0"/>
              <a:t>tend </a:t>
            </a:r>
            <a:r>
              <a:rPr lang="en-US" dirty="0"/>
              <a:t>to adjust their </a:t>
            </a:r>
            <a:r>
              <a:rPr lang="en-US" dirty="0" err="1"/>
              <a:t>behaviour</a:t>
            </a:r>
            <a:r>
              <a:rPr lang="en-US" dirty="0"/>
              <a:t> to these variations. </a:t>
            </a:r>
          </a:p>
          <a:p>
            <a:pPr marL="857250" lvl="1" indent="-457200">
              <a:buFont typeface="Arial"/>
              <a:buChar char="•"/>
            </a:pPr>
            <a:r>
              <a:rPr lang="en-US" dirty="0" smtClean="0"/>
              <a:t>diurnal </a:t>
            </a:r>
            <a:r>
              <a:rPr lang="en-US" dirty="0"/>
              <a:t>variations in light, temperature and </a:t>
            </a:r>
            <a:r>
              <a:rPr lang="en-US" dirty="0" smtClean="0"/>
              <a:t>water.</a:t>
            </a:r>
          </a:p>
          <a:p>
            <a:pPr marL="1257300" lvl="2" indent="-457200">
              <a:buFont typeface="Arial"/>
              <a:buChar char="•"/>
            </a:pPr>
            <a:r>
              <a:rPr lang="en-US" dirty="0" smtClean="0"/>
              <a:t>Many </a:t>
            </a:r>
            <a:r>
              <a:rPr lang="en-US" dirty="0"/>
              <a:t>plants then exhibit cirdadian rhythms (24 hour cycles) for example in </a:t>
            </a:r>
            <a:r>
              <a:rPr lang="en-US" dirty="0" err="1"/>
              <a:t>stomatal</a:t>
            </a:r>
            <a:r>
              <a:rPr lang="en-US" dirty="0"/>
              <a:t> </a:t>
            </a:r>
            <a:r>
              <a:rPr lang="en-US" dirty="0" smtClean="0"/>
              <a:t>opening</a:t>
            </a:r>
          </a:p>
          <a:p>
            <a:pPr marL="1257300" lvl="2" indent="-457200">
              <a:buFont typeface="Arial"/>
              <a:buChar char="•"/>
            </a:pPr>
            <a:endParaRPr lang="en-US" dirty="0"/>
          </a:p>
          <a:p>
            <a:pPr marL="457200" indent="-457200">
              <a:buFont typeface="Arial"/>
              <a:buChar char="•"/>
            </a:pPr>
            <a:endParaRPr lang="en-US" dirty="0"/>
          </a:p>
        </p:txBody>
      </p:sp>
    </p:spTree>
    <p:extLst>
      <p:ext uri="{BB962C8B-B14F-4D97-AF65-F5344CB8AC3E}">
        <p14:creationId xmlns:p14="http://schemas.microsoft.com/office/powerpoint/2010/main" val="4114367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temperate climate plants: strong </a:t>
            </a:r>
            <a:r>
              <a:rPr lang="en-US" dirty="0"/>
              <a:t>seasonal variations in environment </a:t>
            </a:r>
          </a:p>
          <a:p>
            <a:pPr marL="857250" lvl="1" indent="-457200">
              <a:buFont typeface="Arial"/>
              <a:buChar char="•"/>
            </a:pPr>
            <a:r>
              <a:rPr lang="en-US" dirty="0" smtClean="0"/>
              <a:t>generally </a:t>
            </a:r>
            <a:r>
              <a:rPr lang="en-US" dirty="0"/>
              <a:t>exhibit a predictable pattern of </a:t>
            </a:r>
            <a:r>
              <a:rPr lang="en-US" dirty="0" smtClean="0"/>
              <a:t>phenology</a:t>
            </a:r>
          </a:p>
          <a:p>
            <a:pPr marL="857250" lvl="1" indent="-457200">
              <a:buFont typeface="Arial"/>
              <a:buChar char="•"/>
            </a:pPr>
            <a:r>
              <a:rPr lang="en-US" dirty="0"/>
              <a:t>put more resources into leaf production at certain times, flowers at </a:t>
            </a:r>
            <a:r>
              <a:rPr lang="en-US" dirty="0" smtClean="0"/>
              <a:t>others etc.</a:t>
            </a:r>
          </a:p>
          <a:p>
            <a:pPr marL="857250" lvl="1" indent="-457200">
              <a:buFont typeface="Arial"/>
              <a:buChar char="•"/>
            </a:pPr>
            <a:r>
              <a:rPr lang="en-US" dirty="0" smtClean="0"/>
              <a:t>E.g. leaf senescence timing from photoperiod</a:t>
            </a:r>
          </a:p>
          <a:p>
            <a:pPr marL="1257300" lvl="2" indent="-457200">
              <a:buFont typeface="Arial"/>
              <a:buChar char="•"/>
            </a:pPr>
            <a:r>
              <a:rPr lang="en-US" dirty="0" smtClean="0"/>
              <a:t>Cues onset of winter</a:t>
            </a:r>
          </a:p>
          <a:p>
            <a:pPr marL="1257300" lvl="2" indent="-457200">
              <a:buFont typeface="Arial"/>
              <a:buChar char="•"/>
            </a:pPr>
            <a:r>
              <a:rPr lang="en-US" dirty="0"/>
              <a:t>shift resources (nutrients, carbohydrates, water) from leaves to other organs to prevent their loss from the plant</a:t>
            </a:r>
          </a:p>
        </p:txBody>
      </p:sp>
    </p:spTree>
    <p:extLst>
      <p:ext uri="{BB962C8B-B14F-4D97-AF65-F5344CB8AC3E}">
        <p14:creationId xmlns:p14="http://schemas.microsoft.com/office/powerpoint/2010/main" val="4044751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Extratropics</a:t>
            </a:r>
            <a:r>
              <a:rPr lang="en-US" b="1" dirty="0" smtClean="0"/>
              <a:t> (outside tropics)</a:t>
            </a:r>
            <a:endParaRPr lang="en-US" dirty="0"/>
          </a:p>
        </p:txBody>
      </p:sp>
      <p:pic>
        <p:nvPicPr>
          <p:cNvPr id="4" name="Content Placeholder 3"/>
          <p:cNvPicPr>
            <a:picLocks noGrp="1" noChangeAspect="1"/>
          </p:cNvPicPr>
          <p:nvPr>
            <p:ph idx="1"/>
          </p:nvPr>
        </p:nvPicPr>
        <p:blipFill>
          <a:blip r:embed="rId2"/>
          <a:srcRect l="-46999" r="-46999"/>
          <a:stretch>
            <a:fillRect/>
          </a:stretch>
        </p:blipFill>
        <p:spPr>
          <a:xfrm>
            <a:off x="2885280" y="1768475"/>
            <a:ext cx="9067800" cy="4987925"/>
          </a:xfrm>
        </p:spPr>
      </p:pic>
      <p:sp>
        <p:nvSpPr>
          <p:cNvPr id="6" name="Rectangle 5"/>
          <p:cNvSpPr/>
          <p:nvPr/>
        </p:nvSpPr>
        <p:spPr>
          <a:xfrm>
            <a:off x="143769" y="2195662"/>
            <a:ext cx="4464496" cy="2979791"/>
          </a:xfrm>
          <a:prstGeom prst="rect">
            <a:avLst/>
          </a:prstGeom>
        </p:spPr>
        <p:txBody>
          <a:bodyPr wrap="square">
            <a:spAutoFit/>
          </a:bodyPr>
          <a:lstStyle/>
          <a:p>
            <a:pPr marL="342900" indent="-342900" algn="just">
              <a:buFont typeface="Arial"/>
              <a:buChar char="•"/>
            </a:pPr>
            <a:r>
              <a:rPr lang="en-US" sz="2000" dirty="0" smtClean="0"/>
              <a:t>Photoperiod same </a:t>
            </a:r>
            <a:r>
              <a:rPr lang="en-US" sz="2000" dirty="0"/>
              <a:t>in winter and autumn, </a:t>
            </a:r>
            <a:endParaRPr lang="en-US" sz="2000" dirty="0" smtClean="0"/>
          </a:p>
          <a:p>
            <a:pPr marL="1085850" lvl="1" indent="-342900" algn="just">
              <a:buFont typeface="Arial"/>
              <a:buChar char="•"/>
            </a:pPr>
            <a:r>
              <a:rPr lang="en-US" sz="2000" dirty="0" smtClean="0"/>
              <a:t>plants </a:t>
            </a:r>
            <a:r>
              <a:rPr lang="en-US" sz="2000" dirty="0"/>
              <a:t>need a cue that winter is over</a:t>
            </a:r>
            <a:r>
              <a:rPr lang="en-US" sz="2000" dirty="0" smtClean="0"/>
              <a:t>.</a:t>
            </a:r>
          </a:p>
          <a:p>
            <a:pPr marL="1085850" lvl="1" indent="-342900" algn="just">
              <a:buFont typeface="Arial"/>
              <a:buChar char="•"/>
            </a:pPr>
            <a:r>
              <a:rPr lang="en-US" sz="2000" dirty="0" smtClean="0"/>
              <a:t> </a:t>
            </a:r>
            <a:r>
              <a:rPr lang="en-US" sz="2000" dirty="0"/>
              <a:t>This is often obtained from the dose of </a:t>
            </a:r>
            <a:r>
              <a:rPr lang="en-US" sz="2000" dirty="0" smtClean="0"/>
              <a:t>low T … a </a:t>
            </a:r>
            <a:r>
              <a:rPr lang="en-US" sz="2000" dirty="0"/>
              <a:t>‘chilling’ requirement by some plants before spring bud burst</a:t>
            </a:r>
          </a:p>
        </p:txBody>
      </p:sp>
    </p:spTree>
    <p:extLst>
      <p:ext uri="{BB962C8B-B14F-4D97-AF65-F5344CB8AC3E}">
        <p14:creationId xmlns:p14="http://schemas.microsoft.com/office/powerpoint/2010/main" val="1594909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22695" b="-22695"/>
          <a:stretch>
            <a:fillRect/>
          </a:stretch>
        </p:blipFill>
        <p:spPr>
          <a:xfrm>
            <a:off x="-248" y="-396627"/>
            <a:ext cx="8282358" cy="4555877"/>
          </a:xfrm>
        </p:spPr>
      </p:pic>
      <p:pic>
        <p:nvPicPr>
          <p:cNvPr id="6" name="Picture 5"/>
          <p:cNvPicPr>
            <a:picLocks noChangeAspect="1"/>
          </p:cNvPicPr>
          <p:nvPr/>
        </p:nvPicPr>
        <p:blipFill>
          <a:blip r:embed="rId4"/>
          <a:stretch>
            <a:fillRect/>
          </a:stretch>
        </p:blipFill>
        <p:spPr>
          <a:xfrm>
            <a:off x="-72256" y="3923853"/>
            <a:ext cx="8169385" cy="3600400"/>
          </a:xfrm>
          <a:prstGeom prst="rect">
            <a:avLst/>
          </a:prstGeom>
        </p:spPr>
      </p:pic>
      <p:sp>
        <p:nvSpPr>
          <p:cNvPr id="7" name="TextBox 6"/>
          <p:cNvSpPr txBox="1"/>
          <p:nvPr/>
        </p:nvSpPr>
        <p:spPr>
          <a:xfrm>
            <a:off x="7704608" y="2987749"/>
            <a:ext cx="1992402" cy="440120"/>
          </a:xfrm>
          <a:prstGeom prst="rect">
            <a:avLst/>
          </a:prstGeom>
          <a:noFill/>
        </p:spPr>
        <p:txBody>
          <a:bodyPr wrap="none" rtlCol="0">
            <a:spAutoFit/>
          </a:bodyPr>
          <a:lstStyle/>
          <a:p>
            <a:r>
              <a:rPr lang="en-US" sz="2400" dirty="0" smtClean="0"/>
              <a:t>Spring Temp.</a:t>
            </a:r>
            <a:endParaRPr lang="en-US" sz="2400" dirty="0"/>
          </a:p>
        </p:txBody>
      </p:sp>
      <p:sp>
        <p:nvSpPr>
          <p:cNvPr id="8" name="TextBox 7"/>
          <p:cNvSpPr txBox="1"/>
          <p:nvPr/>
        </p:nvSpPr>
        <p:spPr>
          <a:xfrm>
            <a:off x="7652662" y="6228109"/>
            <a:ext cx="2096297" cy="440120"/>
          </a:xfrm>
          <a:prstGeom prst="rect">
            <a:avLst/>
          </a:prstGeom>
          <a:noFill/>
        </p:spPr>
        <p:txBody>
          <a:bodyPr wrap="none" rtlCol="0">
            <a:spAutoFit/>
          </a:bodyPr>
          <a:lstStyle/>
          <a:p>
            <a:r>
              <a:rPr lang="en-US" sz="2400" dirty="0" err="1" smtClean="0"/>
              <a:t>AutumnTemp</a:t>
            </a:r>
            <a:r>
              <a:rPr lang="en-US" sz="2400" dirty="0" smtClean="0"/>
              <a:t>.</a:t>
            </a:r>
            <a:endParaRPr lang="en-US" sz="2400" dirty="0"/>
          </a:p>
        </p:txBody>
      </p:sp>
      <p:sp>
        <p:nvSpPr>
          <p:cNvPr id="10" name="TextBox 9"/>
          <p:cNvSpPr txBox="1"/>
          <p:nvPr/>
        </p:nvSpPr>
        <p:spPr>
          <a:xfrm>
            <a:off x="584325" y="3419797"/>
            <a:ext cx="4855717" cy="440120"/>
          </a:xfrm>
          <a:prstGeom prst="rect">
            <a:avLst/>
          </a:prstGeom>
          <a:noFill/>
        </p:spPr>
        <p:txBody>
          <a:bodyPr wrap="none" rtlCol="0">
            <a:spAutoFit/>
          </a:bodyPr>
          <a:lstStyle/>
          <a:p>
            <a:r>
              <a:rPr lang="en-US" sz="2400" dirty="0" smtClean="0"/>
              <a:t>Seasonal shift in temp. 1960-2009</a:t>
            </a:r>
            <a:endParaRPr lang="en-US" sz="2400" dirty="0"/>
          </a:p>
        </p:txBody>
      </p:sp>
    </p:spTree>
    <p:extLst>
      <p:ext uri="{BB962C8B-B14F-4D97-AF65-F5344CB8AC3E}">
        <p14:creationId xmlns:p14="http://schemas.microsoft.com/office/powerpoint/2010/main" val="311151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pic>
        <p:nvPicPr>
          <p:cNvPr id="4" name="Content Placeholder 3"/>
          <p:cNvPicPr>
            <a:picLocks noGrp="1" noChangeAspect="1"/>
          </p:cNvPicPr>
          <p:nvPr>
            <p:ph idx="1"/>
          </p:nvPr>
        </p:nvPicPr>
        <p:blipFill>
          <a:blip r:embed="rId3"/>
          <a:srcRect l="-35083" r="-35083"/>
          <a:stretch>
            <a:fillRect/>
          </a:stretch>
        </p:blipFill>
        <p:spPr/>
      </p:pic>
    </p:spTree>
    <p:extLst>
      <p:ext uri="{BB962C8B-B14F-4D97-AF65-F5344CB8AC3E}">
        <p14:creationId xmlns:p14="http://schemas.microsoft.com/office/powerpoint/2010/main" val="996267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a:t>
            </a:r>
            <a:r>
              <a:rPr lang="en-US" dirty="0"/>
              <a:t>of </a:t>
            </a:r>
            <a:r>
              <a:rPr lang="en-US" dirty="0" smtClean="0"/>
              <a:t>phenology</a:t>
            </a:r>
            <a:endParaRPr lang="en-US" dirty="0"/>
          </a:p>
        </p:txBody>
      </p:sp>
      <p:sp>
        <p:nvSpPr>
          <p:cNvPr id="3" name="Content Placeholder 2"/>
          <p:cNvSpPr>
            <a:spLocks noGrp="1"/>
          </p:cNvSpPr>
          <p:nvPr>
            <p:ph idx="1"/>
          </p:nvPr>
        </p:nvSpPr>
        <p:spPr/>
        <p:txBody>
          <a:bodyPr/>
          <a:lstStyle/>
          <a:p>
            <a:r>
              <a:rPr lang="en-US" dirty="0" smtClean="0"/>
              <a:t>Simplest: logistic </a:t>
            </a:r>
            <a:r>
              <a:rPr lang="en-US" dirty="0" err="1" smtClean="0"/>
              <a:t>fn</a:t>
            </a:r>
            <a:r>
              <a:rPr lang="en-US" dirty="0" smtClean="0"/>
              <a:t> of time</a:t>
            </a:r>
            <a:endParaRPr lang="en-US" dirty="0"/>
          </a:p>
        </p:txBody>
      </p:sp>
      <p:pic>
        <p:nvPicPr>
          <p:cNvPr id="4" name="Picture 3"/>
          <p:cNvPicPr>
            <a:picLocks noChangeAspect="1"/>
          </p:cNvPicPr>
          <p:nvPr/>
        </p:nvPicPr>
        <p:blipFill>
          <a:blip r:embed="rId3"/>
          <a:stretch>
            <a:fillRect/>
          </a:stretch>
        </p:blipFill>
        <p:spPr>
          <a:xfrm>
            <a:off x="5328344" y="1619597"/>
            <a:ext cx="4155705" cy="1165151"/>
          </a:xfrm>
          <a:prstGeom prst="rect">
            <a:avLst/>
          </a:prstGeom>
        </p:spPr>
      </p:pic>
      <p:sp>
        <p:nvSpPr>
          <p:cNvPr id="5" name="Rectangle 4"/>
          <p:cNvSpPr/>
          <p:nvPr/>
        </p:nvSpPr>
        <p:spPr>
          <a:xfrm>
            <a:off x="575816" y="2987749"/>
            <a:ext cx="6811730" cy="498085"/>
          </a:xfrm>
          <a:prstGeom prst="rect">
            <a:avLst/>
          </a:prstGeom>
        </p:spPr>
        <p:txBody>
          <a:bodyPr wrap="none">
            <a:spAutoFit/>
          </a:bodyPr>
          <a:lstStyle/>
          <a:p>
            <a:r>
              <a:rPr lang="nb-NO" sz="2800" dirty="0" smtClean="0"/>
              <a:t>e.g. Zhang et </a:t>
            </a:r>
            <a:r>
              <a:rPr lang="nb-NO" sz="2800" dirty="0"/>
              <a:t>al., </a:t>
            </a:r>
            <a:r>
              <a:rPr lang="nb-NO" sz="2800" dirty="0" smtClean="0"/>
              <a:t>2003 MODIS </a:t>
            </a:r>
            <a:r>
              <a:rPr lang="nb-NO" sz="2800" dirty="0" err="1" smtClean="0"/>
              <a:t>phenology</a:t>
            </a:r>
            <a:endParaRPr lang="en-US" sz="2800" dirty="0"/>
          </a:p>
        </p:txBody>
      </p:sp>
    </p:spTree>
    <p:extLst>
      <p:ext uri="{BB962C8B-B14F-4D97-AF65-F5344CB8AC3E}">
        <p14:creationId xmlns:p14="http://schemas.microsoft.com/office/powerpoint/2010/main" val="1916210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features of phenology</a:t>
            </a:r>
            <a:endParaRPr lang="en-US" dirty="0"/>
          </a:p>
        </p:txBody>
      </p:sp>
      <p:pic>
        <p:nvPicPr>
          <p:cNvPr id="4" name="Content Placeholder 3"/>
          <p:cNvPicPr>
            <a:picLocks noGrp="1" noChangeAspect="1"/>
          </p:cNvPicPr>
          <p:nvPr>
            <p:ph idx="1"/>
          </p:nvPr>
        </p:nvPicPr>
        <p:blipFill>
          <a:blip r:embed="rId2"/>
          <a:srcRect l="-19488" r="-19488"/>
          <a:stretch>
            <a:fillRect/>
          </a:stretch>
        </p:blipFill>
        <p:spPr/>
      </p:pic>
    </p:spTree>
    <p:extLst>
      <p:ext uri="{BB962C8B-B14F-4D97-AF65-F5344CB8AC3E}">
        <p14:creationId xmlns:p14="http://schemas.microsoft.com/office/powerpoint/2010/main" val="2283263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features of phenology</a:t>
            </a:r>
          </a:p>
        </p:txBody>
      </p:sp>
      <p:pic>
        <p:nvPicPr>
          <p:cNvPr id="4" name="Content Placeholder 3"/>
          <p:cNvPicPr>
            <a:picLocks noGrp="1" noChangeAspect="1"/>
          </p:cNvPicPr>
          <p:nvPr>
            <p:ph idx="1"/>
          </p:nvPr>
        </p:nvPicPr>
        <p:blipFill>
          <a:blip r:embed="rId2"/>
          <a:srcRect l="-30180" r="-30180"/>
          <a:stretch>
            <a:fillRect/>
          </a:stretch>
        </p:blipFill>
        <p:spPr/>
      </p:pic>
    </p:spTree>
    <p:extLst>
      <p:ext uri="{BB962C8B-B14F-4D97-AF65-F5344CB8AC3E}">
        <p14:creationId xmlns:p14="http://schemas.microsoft.com/office/powerpoint/2010/main" val="8817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63054" r="-63054"/>
          <a:stretch>
            <a:fillRect/>
          </a:stretch>
        </p:blipFill>
        <p:spPr>
          <a:xfrm>
            <a:off x="-3816672" y="-36587"/>
            <a:ext cx="13745232" cy="7560840"/>
          </a:xfrm>
        </p:spPr>
      </p:pic>
      <p:sp>
        <p:nvSpPr>
          <p:cNvPr id="5" name="Rectangle 4"/>
          <p:cNvSpPr/>
          <p:nvPr/>
        </p:nvSpPr>
        <p:spPr>
          <a:xfrm>
            <a:off x="6264449" y="971525"/>
            <a:ext cx="2664296" cy="2672014"/>
          </a:xfrm>
          <a:prstGeom prst="rect">
            <a:avLst/>
          </a:prstGeom>
        </p:spPr>
        <p:txBody>
          <a:bodyPr wrap="square">
            <a:spAutoFit/>
          </a:bodyPr>
          <a:lstStyle/>
          <a:p>
            <a:r>
              <a:rPr lang="en-US" sz="2000" dirty="0"/>
              <a:t>Such processing provides valuable spatial datasets of information related to phenology and </a:t>
            </a:r>
            <a:r>
              <a:rPr lang="en-US" sz="2000" dirty="0" smtClean="0"/>
              <a:t>allows </a:t>
            </a:r>
            <a:r>
              <a:rPr lang="en-US" sz="2000" dirty="0"/>
              <a:t>the tracking of dynamics of the phenology metrics over time. </a:t>
            </a:r>
          </a:p>
        </p:txBody>
      </p:sp>
      <p:sp>
        <p:nvSpPr>
          <p:cNvPr id="6" name="Rectangle 5"/>
          <p:cNvSpPr/>
          <p:nvPr/>
        </p:nvSpPr>
        <p:spPr>
          <a:xfrm>
            <a:off x="6192440" y="4283893"/>
            <a:ext cx="3311450" cy="954620"/>
          </a:xfrm>
          <a:prstGeom prst="rect">
            <a:avLst/>
          </a:prstGeom>
        </p:spPr>
        <p:txBody>
          <a:bodyPr wrap="square">
            <a:spAutoFit/>
          </a:bodyPr>
          <a:lstStyle/>
          <a:p>
            <a:r>
              <a:rPr lang="en-US" sz="2000" dirty="0" smtClean="0"/>
              <a:t>model </a:t>
            </a:r>
            <a:r>
              <a:rPr lang="en-US" sz="2000" dirty="0"/>
              <a:t>of this sort is used to derive </a:t>
            </a:r>
            <a:r>
              <a:rPr lang="en-US" sz="2000" i="1" dirty="0"/>
              <a:t>data</a:t>
            </a:r>
            <a:r>
              <a:rPr lang="en-US" sz="2000" dirty="0"/>
              <a:t> that are then used to model phenology.</a:t>
            </a:r>
          </a:p>
        </p:txBody>
      </p:sp>
    </p:spTree>
    <p:extLst>
      <p:ext uri="{BB962C8B-B14F-4D97-AF65-F5344CB8AC3E}">
        <p14:creationId xmlns:p14="http://schemas.microsoft.com/office/powerpoint/2010/main" val="164559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by heat &amp; chemical fluxes</a:t>
            </a:r>
            <a:endParaRPr lang="en-US" dirty="0"/>
          </a:p>
        </p:txBody>
      </p:sp>
      <p:sp>
        <p:nvSpPr>
          <p:cNvPr id="3" name="Content Placeholder 2"/>
          <p:cNvSpPr>
            <a:spLocks noGrp="1"/>
          </p:cNvSpPr>
          <p:nvPr>
            <p:ph idx="1"/>
          </p:nvPr>
        </p:nvSpPr>
        <p:spPr/>
        <p:txBody>
          <a:bodyPr/>
          <a:lstStyle/>
          <a:p>
            <a:endParaRPr lang="en-GB" i="1" dirty="0" smtClean="0"/>
          </a:p>
          <a:p>
            <a:r>
              <a:rPr lang="el-GR" i="1" dirty="0" smtClean="0"/>
              <a:t>Rn</a:t>
            </a:r>
            <a:r>
              <a:rPr lang="el-GR" dirty="0"/>
              <a:t>=</a:t>
            </a:r>
            <a:r>
              <a:rPr lang="el-GR" i="1" dirty="0"/>
              <a:t>H</a:t>
            </a:r>
            <a:r>
              <a:rPr lang="el-GR" dirty="0"/>
              <a:t>+</a:t>
            </a:r>
            <a:r>
              <a:rPr lang="el-GR" i="1" dirty="0"/>
              <a:t>λE</a:t>
            </a:r>
            <a:r>
              <a:rPr lang="el-GR" dirty="0"/>
              <a:t>+</a:t>
            </a:r>
            <a:r>
              <a:rPr lang="el-GR" i="1" dirty="0"/>
              <a:t>G</a:t>
            </a:r>
            <a:r>
              <a:rPr lang="el-GR" dirty="0"/>
              <a:t>+</a:t>
            </a:r>
            <a:r>
              <a:rPr lang="el-GR" i="1" dirty="0" smtClean="0"/>
              <a:t>F</a:t>
            </a:r>
            <a:endParaRPr lang="en-GB" i="1" dirty="0" smtClean="0"/>
          </a:p>
          <a:p>
            <a:endParaRPr lang="en-GB" i="1" dirty="0"/>
          </a:p>
          <a:p>
            <a:r>
              <a:rPr lang="en-GB" dirty="0" smtClean="0"/>
              <a:t>H = sensible heat flux; </a:t>
            </a:r>
            <a:r>
              <a:rPr lang="el-GR" i="1" dirty="0" smtClean="0"/>
              <a:t>λE</a:t>
            </a:r>
            <a:r>
              <a:rPr lang="en-GB" i="1" dirty="0" smtClean="0"/>
              <a:t> </a:t>
            </a:r>
            <a:r>
              <a:rPr lang="en-GB" dirty="0" smtClean="0"/>
              <a:t>= latent heat flux; G = soil flux; F = chemical energy flux stored in photosynthesis</a:t>
            </a:r>
          </a:p>
          <a:p>
            <a:r>
              <a:rPr lang="en-GB" sz="2400" dirty="0" smtClean="0"/>
              <a:t>Latent heat – heat absorbed/released by change of state at constant T (</a:t>
            </a:r>
            <a:r>
              <a:rPr lang="en-GB" sz="2400" dirty="0" err="1" smtClean="0"/>
              <a:t>eg</a:t>
            </a:r>
            <a:r>
              <a:rPr lang="en-GB" sz="2400" dirty="0" smtClean="0"/>
              <a:t> liquid to vapour)</a:t>
            </a:r>
          </a:p>
          <a:p>
            <a:r>
              <a:rPr lang="en-GB" sz="2400" dirty="0" smtClean="0"/>
              <a:t>Sensible heat – causes solely change in T</a:t>
            </a:r>
            <a:endParaRPr lang="el-GR" sz="2400" dirty="0"/>
          </a:p>
          <a:p>
            <a:endParaRPr lang="en-US" dirty="0"/>
          </a:p>
        </p:txBody>
      </p:sp>
    </p:spTree>
    <p:extLst>
      <p:ext uri="{BB962C8B-B14F-4D97-AF65-F5344CB8AC3E}">
        <p14:creationId xmlns:p14="http://schemas.microsoft.com/office/powerpoint/2010/main" val="21287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(Growing) Degree day </a:t>
            </a:r>
            <a:r>
              <a:rPr lang="en-US" b="1" dirty="0" smtClean="0"/>
              <a:t>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a:t>simplest form of model that can be used </a:t>
            </a:r>
            <a:r>
              <a:rPr lang="en-US" sz="2800" dirty="0" err="1" smtClean="0"/>
              <a:t>prognostically</a:t>
            </a:r>
            <a:endParaRPr lang="en-US" sz="2800" dirty="0" smtClean="0"/>
          </a:p>
          <a:p>
            <a:pPr marL="457200" indent="-457200">
              <a:buFont typeface="Arial"/>
              <a:buChar char="•"/>
            </a:pPr>
            <a:r>
              <a:rPr lang="en-US" sz="2800" dirty="0" smtClean="0"/>
              <a:t>only really appropriate </a:t>
            </a:r>
            <a:r>
              <a:rPr lang="en-US" sz="2800" dirty="0"/>
              <a:t>where temperature is a limiting factor in plant growth (the </a:t>
            </a:r>
            <a:r>
              <a:rPr lang="en-US" sz="2800" dirty="0" err="1"/>
              <a:t>extratopics</a:t>
            </a:r>
            <a:r>
              <a:rPr lang="en-US" sz="2800" dirty="0"/>
              <a:t>)</a:t>
            </a:r>
            <a:r>
              <a:rPr lang="en-US" sz="2800" dirty="0" smtClean="0"/>
              <a:t>.</a:t>
            </a:r>
          </a:p>
          <a:p>
            <a:pPr marL="457200" indent="-457200">
              <a:buFont typeface="Arial"/>
              <a:buChar char="•"/>
            </a:pPr>
            <a:endParaRPr lang="en-US" sz="2800" dirty="0" smtClean="0"/>
          </a:p>
          <a:p>
            <a:pPr marL="457200" indent="-457200">
              <a:buFont typeface="Arial"/>
              <a:buChar char="•"/>
            </a:pPr>
            <a:endParaRPr lang="en-US" sz="2800" dirty="0"/>
          </a:p>
          <a:p>
            <a:pPr marL="457200" indent="-457200">
              <a:buFont typeface="Arial"/>
              <a:buChar char="•"/>
            </a:pPr>
            <a:endParaRPr lang="en-US" sz="2800" dirty="0" smtClean="0"/>
          </a:p>
          <a:p>
            <a:pPr marL="457200" indent="-457200">
              <a:buFont typeface="Arial"/>
              <a:buChar char="•"/>
            </a:pPr>
            <a:r>
              <a:rPr lang="en-US" sz="2800" dirty="0"/>
              <a:t>identify some threshold value of GDD </a:t>
            </a:r>
            <a:r>
              <a:rPr lang="en-US" sz="2800" i="1" dirty="0"/>
              <a:t>F</a:t>
            </a:r>
            <a:r>
              <a:rPr lang="en-US" sz="2800" dirty="0"/>
              <a:t>∗ that corresponds to the metric of interest</a:t>
            </a:r>
            <a:r>
              <a:rPr lang="en-US" sz="2800" dirty="0" smtClean="0"/>
              <a:t>. </a:t>
            </a:r>
          </a:p>
          <a:p>
            <a:pPr marL="457200" indent="-457200">
              <a:buFont typeface="Arial"/>
              <a:buChar char="•"/>
            </a:pPr>
            <a:r>
              <a:rPr lang="en-US" sz="2800" dirty="0" smtClean="0"/>
              <a:t>So essentially 2 parameters </a:t>
            </a:r>
            <a:r>
              <a:rPr lang="en-US" sz="2800" dirty="0"/>
              <a:t>(</a:t>
            </a:r>
            <a:r>
              <a:rPr lang="en-US" sz="2800" dirty="0" err="1"/>
              <a:t>Tbase</a:t>
            </a:r>
            <a:r>
              <a:rPr lang="en-US" sz="2800" dirty="0"/>
              <a:t> &amp; F*)</a:t>
            </a:r>
          </a:p>
        </p:txBody>
      </p:sp>
      <p:pic>
        <p:nvPicPr>
          <p:cNvPr id="5" name="Picture 4"/>
          <p:cNvPicPr>
            <a:picLocks noChangeAspect="1"/>
          </p:cNvPicPr>
          <p:nvPr/>
        </p:nvPicPr>
        <p:blipFill>
          <a:blip r:embed="rId2"/>
          <a:stretch>
            <a:fillRect/>
          </a:stretch>
        </p:blipFill>
        <p:spPr>
          <a:xfrm>
            <a:off x="3168104" y="3419797"/>
            <a:ext cx="4084139" cy="1254051"/>
          </a:xfrm>
          <a:prstGeom prst="rect">
            <a:avLst/>
          </a:prstGeom>
        </p:spPr>
      </p:pic>
    </p:spTree>
    <p:extLst>
      <p:ext uri="{BB962C8B-B14F-4D97-AF65-F5344CB8AC3E}">
        <p14:creationId xmlns:p14="http://schemas.microsoft.com/office/powerpoint/2010/main" val="1569663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3887" r="-43887"/>
          <a:stretch>
            <a:fillRect/>
          </a:stretch>
        </p:blipFill>
        <p:spPr>
          <a:xfrm>
            <a:off x="-3168600" y="1"/>
            <a:ext cx="13743112" cy="7559674"/>
          </a:xfrm>
        </p:spPr>
      </p:pic>
    </p:spTree>
    <p:extLst>
      <p:ext uri="{BB962C8B-B14F-4D97-AF65-F5344CB8AC3E}">
        <p14:creationId xmlns:p14="http://schemas.microsoft.com/office/powerpoint/2010/main" val="2821292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calibration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Take data (e.g. satellite VI) and T dataset</a:t>
            </a:r>
          </a:p>
          <a:p>
            <a:pPr marL="457200" indent="-457200">
              <a:buFont typeface="Arial"/>
              <a:buChar char="•"/>
            </a:pPr>
            <a:r>
              <a:rPr lang="en-US" dirty="0" smtClean="0"/>
              <a:t>Extract phenology metric (e.g. bud burst) from VI</a:t>
            </a:r>
          </a:p>
          <a:p>
            <a:pPr marL="457200" indent="-457200">
              <a:buFont typeface="Arial"/>
              <a:buChar char="•"/>
            </a:pPr>
            <a:r>
              <a:rPr lang="en-US" dirty="0" smtClean="0"/>
              <a:t>Work out which </a:t>
            </a:r>
            <a:r>
              <a:rPr lang="en-US" dirty="0" err="1" smtClean="0"/>
              <a:t>Tbase</a:t>
            </a:r>
            <a:r>
              <a:rPr lang="en-US" dirty="0" smtClean="0"/>
              <a:t> &amp; F* give best fit to this </a:t>
            </a:r>
          </a:p>
          <a:p>
            <a:pPr marL="857250" lvl="1" indent="-457200">
              <a:buFont typeface="Arial"/>
              <a:buChar char="•"/>
            </a:pPr>
            <a:r>
              <a:rPr lang="en-US" dirty="0" smtClean="0"/>
              <a:t>Over long time series per location</a:t>
            </a:r>
          </a:p>
          <a:p>
            <a:pPr marL="857250" lvl="1" indent="-457200">
              <a:buFont typeface="Arial"/>
              <a:buChar char="•"/>
            </a:pPr>
            <a:r>
              <a:rPr lang="en-US" dirty="0" smtClean="0"/>
              <a:t>Or assuming parameters constant spatially</a:t>
            </a:r>
            <a:endParaRPr lang="en-US" dirty="0"/>
          </a:p>
        </p:txBody>
      </p:sp>
    </p:spTree>
    <p:extLst>
      <p:ext uri="{BB962C8B-B14F-4D97-AF65-F5344CB8AC3E}">
        <p14:creationId xmlns:p14="http://schemas.microsoft.com/office/powerpoint/2010/main" val="2017522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Chilling</a:t>
            </a:r>
            <a:endParaRPr lang="en-US" dirty="0"/>
          </a:p>
        </p:txBody>
      </p:sp>
      <p:sp>
        <p:nvSpPr>
          <p:cNvPr id="3" name="Content Placeholder 2"/>
          <p:cNvSpPr>
            <a:spLocks noGrp="1"/>
          </p:cNvSpPr>
          <p:nvPr>
            <p:ph idx="1"/>
          </p:nvPr>
        </p:nvSpPr>
        <p:spPr/>
        <p:txBody>
          <a:bodyPr/>
          <a:lstStyle/>
          <a:p>
            <a:r>
              <a:rPr lang="en-US" sz="2800" dirty="0" smtClean="0"/>
              <a:t>Can incorporate chilling:</a:t>
            </a:r>
          </a:p>
          <a:p>
            <a:pPr marL="457200" indent="-457200">
              <a:buFont typeface="Arial"/>
              <a:buChar char="•"/>
            </a:pPr>
            <a:r>
              <a:rPr lang="en-US" sz="2800" dirty="0"/>
              <a:t>sequential models: </a:t>
            </a:r>
            <a:endParaRPr lang="en-US" sz="2800" dirty="0" smtClean="0"/>
          </a:p>
          <a:p>
            <a:pPr marL="857250" lvl="1" indent="-457200">
              <a:buFont typeface="Arial"/>
              <a:buChar char="•"/>
            </a:pPr>
            <a:r>
              <a:rPr lang="en-US" sz="2400" dirty="0" smtClean="0"/>
              <a:t>forcing </a:t>
            </a:r>
            <a:r>
              <a:rPr lang="en-US" sz="2400" dirty="0"/>
              <a:t>only starts when the chilling requirement is met</a:t>
            </a:r>
          </a:p>
          <a:p>
            <a:pPr marL="457200" indent="-457200">
              <a:buFont typeface="Arial"/>
              <a:buChar char="•"/>
            </a:pPr>
            <a:r>
              <a:rPr lang="en-US" sz="2800" dirty="0"/>
              <a:t>parallel models: </a:t>
            </a:r>
            <a:endParaRPr lang="en-US" sz="2800" dirty="0" smtClean="0"/>
          </a:p>
          <a:p>
            <a:pPr marL="857250" lvl="1" indent="-457200">
              <a:buFont typeface="Arial"/>
              <a:buChar char="•"/>
            </a:pPr>
            <a:r>
              <a:rPr lang="en-US" sz="2400" dirty="0" smtClean="0"/>
              <a:t>chilling </a:t>
            </a:r>
            <a:r>
              <a:rPr lang="en-US" sz="2400" dirty="0"/>
              <a:t>and forcing accumulated in parallel and critical values then applied to both</a:t>
            </a:r>
          </a:p>
          <a:p>
            <a:pPr marL="457200" indent="-457200">
              <a:buFont typeface="Arial"/>
              <a:buChar char="•"/>
            </a:pPr>
            <a:r>
              <a:rPr lang="en-US" sz="2800" dirty="0"/>
              <a:t>alternating models: </a:t>
            </a:r>
            <a:endParaRPr lang="en-US" sz="2800" dirty="0" smtClean="0"/>
          </a:p>
          <a:p>
            <a:pPr marL="857250" lvl="1" indent="-457200">
              <a:buFont typeface="Arial"/>
              <a:buChar char="•"/>
            </a:pPr>
            <a:r>
              <a:rPr lang="en-US" sz="2400" dirty="0" smtClean="0"/>
              <a:t>the </a:t>
            </a:r>
            <a:r>
              <a:rPr lang="en-US" sz="2400" dirty="0"/>
              <a:t>temperature </a:t>
            </a:r>
            <a:r>
              <a:rPr lang="en-US" sz="2400" i="1" dirty="0"/>
              <a:t>F</a:t>
            </a:r>
            <a:r>
              <a:rPr lang="en-US" sz="2400" dirty="0"/>
              <a:t>∗ is a decreasing function of chilling.</a:t>
            </a:r>
          </a:p>
          <a:p>
            <a:pPr marL="457200" indent="-457200">
              <a:buFont typeface="Arial"/>
              <a:buChar char="•"/>
            </a:pPr>
            <a:endParaRPr lang="en-US" sz="2800" dirty="0"/>
          </a:p>
        </p:txBody>
      </p:sp>
    </p:spTree>
    <p:extLst>
      <p:ext uri="{BB962C8B-B14F-4D97-AF65-F5344CB8AC3E}">
        <p14:creationId xmlns:p14="http://schemas.microsoft.com/office/powerpoint/2010/main" val="946318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72924" r="-72924"/>
          <a:stretch>
            <a:fillRect/>
          </a:stretch>
        </p:blipFill>
        <p:spPr>
          <a:xfrm>
            <a:off x="-409741" y="-468635"/>
            <a:ext cx="14595069" cy="8028310"/>
          </a:xfrm>
        </p:spPr>
      </p:pic>
      <p:sp>
        <p:nvSpPr>
          <p:cNvPr id="5" name="Rectangle 4"/>
          <p:cNvSpPr/>
          <p:nvPr/>
        </p:nvSpPr>
        <p:spPr>
          <a:xfrm>
            <a:off x="0" y="-20885"/>
            <a:ext cx="3207714" cy="4254293"/>
          </a:xfrm>
          <a:prstGeom prst="rect">
            <a:avLst/>
          </a:prstGeom>
        </p:spPr>
        <p:txBody>
          <a:bodyPr wrap="square">
            <a:spAutoFit/>
          </a:bodyPr>
          <a:lstStyle/>
          <a:p>
            <a:r>
              <a:rPr lang="da-DK" sz="3200" dirty="0" err="1"/>
              <a:t>Picard</a:t>
            </a:r>
            <a:r>
              <a:rPr lang="da-DK" sz="3200" dirty="0"/>
              <a:t> et al. (2005</a:t>
            </a:r>
            <a:r>
              <a:rPr lang="da-DK" sz="3200" dirty="0" smtClean="0"/>
              <a:t>) </a:t>
            </a:r>
            <a:r>
              <a:rPr lang="da-DK" sz="3200" dirty="0" err="1" smtClean="0"/>
              <a:t>use</a:t>
            </a:r>
            <a:r>
              <a:rPr lang="da-DK" sz="3200" dirty="0" smtClean="0"/>
              <a:t> NDWI to </a:t>
            </a:r>
            <a:r>
              <a:rPr lang="da-DK" sz="3200" dirty="0" err="1" smtClean="0"/>
              <a:t>track</a:t>
            </a:r>
            <a:r>
              <a:rPr lang="da-DK" sz="3200" dirty="0" smtClean="0"/>
              <a:t> </a:t>
            </a:r>
            <a:r>
              <a:rPr lang="da-DK" sz="3200" dirty="0" err="1" smtClean="0"/>
              <a:t>chilling</a:t>
            </a:r>
            <a:r>
              <a:rPr lang="da-DK" sz="3200" dirty="0" smtClean="0"/>
              <a:t> for </a:t>
            </a:r>
            <a:r>
              <a:rPr lang="da-DK" sz="3200" dirty="0" err="1" smtClean="0"/>
              <a:t>Siberia</a:t>
            </a:r>
            <a:endParaRPr lang="da-DK" sz="3200" dirty="0" smtClean="0"/>
          </a:p>
          <a:p>
            <a:endParaRPr lang="da-DK" sz="3200" dirty="0"/>
          </a:p>
          <a:p>
            <a:r>
              <a:rPr lang="da-DK" sz="3200" dirty="0" err="1" smtClean="0"/>
              <a:t>Use</a:t>
            </a:r>
            <a:r>
              <a:rPr lang="da-DK" sz="3200" dirty="0" smtClean="0"/>
              <a:t> to </a:t>
            </a:r>
            <a:r>
              <a:rPr lang="da-DK" sz="3200" dirty="0" err="1" smtClean="0"/>
              <a:t>calibrate</a:t>
            </a:r>
            <a:r>
              <a:rPr lang="da-DK" sz="3200" dirty="0" smtClean="0"/>
              <a:t> DVGM </a:t>
            </a:r>
            <a:endParaRPr lang="en-US" sz="3200" dirty="0"/>
          </a:p>
        </p:txBody>
      </p:sp>
    </p:spTree>
    <p:extLst>
      <p:ext uri="{BB962C8B-B14F-4D97-AF65-F5344CB8AC3E}">
        <p14:creationId xmlns:p14="http://schemas.microsoft.com/office/powerpoint/2010/main" val="1026884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tropics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simulating </a:t>
            </a:r>
            <a:r>
              <a:rPr lang="en-US" dirty="0"/>
              <a:t>and understanding phenology is complicated </a:t>
            </a:r>
            <a:endParaRPr lang="en-US" dirty="0" smtClean="0"/>
          </a:p>
          <a:p>
            <a:pPr marL="457200" indent="-457200">
              <a:buFont typeface="Arial"/>
              <a:buChar char="•"/>
            </a:pPr>
            <a:r>
              <a:rPr lang="en-US" dirty="0" smtClean="0"/>
              <a:t>Mainly water constraint</a:t>
            </a:r>
          </a:p>
          <a:p>
            <a:pPr marL="857250" lvl="1" indent="-457200">
              <a:buFont typeface="Arial"/>
              <a:buChar char="•"/>
            </a:pPr>
            <a:r>
              <a:rPr lang="en-US" dirty="0" smtClean="0"/>
              <a:t>But complicated as not just dept. on precipitation</a:t>
            </a:r>
          </a:p>
          <a:p>
            <a:pPr marL="1257300" lvl="2" indent="-457200">
              <a:buFont typeface="Arial"/>
              <a:buChar char="•"/>
            </a:pPr>
            <a:r>
              <a:rPr lang="en-US" dirty="0" smtClean="0"/>
              <a:t>Plants may have deep or shallow roots</a:t>
            </a:r>
          </a:p>
          <a:p>
            <a:pPr marL="457200" indent="-457200">
              <a:buFont typeface="Arial"/>
              <a:buChar char="•"/>
            </a:pPr>
            <a:endParaRPr lang="en-US" dirty="0" smtClean="0"/>
          </a:p>
          <a:p>
            <a:pPr marL="457200" indent="-457200">
              <a:buFont typeface="Arial"/>
              <a:buChar char="•"/>
            </a:pPr>
            <a:r>
              <a:rPr lang="en-US" dirty="0" smtClean="0"/>
              <a:t>The </a:t>
            </a:r>
            <a:r>
              <a:rPr lang="en-US" dirty="0"/>
              <a:t>state of phenology models in DGVMs for tropical areas then is at present rather weak and an area of active research.</a:t>
            </a:r>
          </a:p>
          <a:p>
            <a:pPr marL="457200" indent="-457200">
              <a:buFont typeface="Arial"/>
              <a:buChar char="•"/>
            </a:pPr>
            <a:endParaRPr lang="en-US" dirty="0"/>
          </a:p>
        </p:txBody>
      </p:sp>
    </p:spTree>
    <p:extLst>
      <p:ext uri="{BB962C8B-B14F-4D97-AF65-F5344CB8AC3E}">
        <p14:creationId xmlns:p14="http://schemas.microsoft.com/office/powerpoint/2010/main" val="2509290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Phenology </a:t>
            </a:r>
            <a:r>
              <a:rPr lang="en-US" sz="2000" dirty="0"/>
              <a:t>important concept in monitoring, </a:t>
            </a:r>
            <a:r>
              <a:rPr lang="en-US" sz="2000" dirty="0" err="1"/>
              <a:t>modelling</a:t>
            </a:r>
            <a:r>
              <a:rPr lang="en-US" sz="2000" dirty="0"/>
              <a:t> and understanding vegetation dynamics and its response to climate variations. </a:t>
            </a:r>
            <a:endParaRPr lang="en-US" sz="2000" dirty="0" smtClean="0"/>
          </a:p>
          <a:p>
            <a:pPr lvl="1">
              <a:buFont typeface="Arial"/>
              <a:buChar char="•"/>
            </a:pPr>
            <a:r>
              <a:rPr lang="en-US" sz="1600" dirty="0" smtClean="0"/>
              <a:t>growing </a:t>
            </a:r>
            <a:r>
              <a:rPr lang="en-US" sz="1600" dirty="0"/>
              <a:t>amount of observational data on phenology at various scales and more recent attempts to reconcile measures at different scales.</a:t>
            </a:r>
          </a:p>
          <a:p>
            <a:pPr>
              <a:buFont typeface="Arial"/>
              <a:buChar char="•"/>
            </a:pPr>
            <a:r>
              <a:rPr lang="en-US" sz="2000" dirty="0" smtClean="0"/>
              <a:t>likely </a:t>
            </a:r>
            <a:r>
              <a:rPr lang="en-US" sz="2000" dirty="0"/>
              <a:t>that for some areas at least, species specific (or </a:t>
            </a:r>
            <a:r>
              <a:rPr lang="en-US" sz="2000" dirty="0" err="1"/>
              <a:t>slighly</a:t>
            </a:r>
            <a:r>
              <a:rPr lang="en-US" sz="2000" dirty="0"/>
              <a:t> broader groupings of species) </a:t>
            </a:r>
            <a:r>
              <a:rPr lang="en-US" sz="2000" dirty="0" err="1"/>
              <a:t>parameterisations</a:t>
            </a:r>
            <a:r>
              <a:rPr lang="en-US" sz="2000" dirty="0"/>
              <a:t> of phenology need to be </a:t>
            </a:r>
            <a:r>
              <a:rPr lang="en-US" sz="2000" dirty="0" smtClean="0"/>
              <a:t>considered </a:t>
            </a:r>
            <a:r>
              <a:rPr lang="en-US" sz="2000" dirty="0"/>
              <a:t>rather than just broad PFT definitions.</a:t>
            </a:r>
          </a:p>
          <a:p>
            <a:pPr>
              <a:buFont typeface="Arial"/>
              <a:buChar char="•"/>
            </a:pPr>
            <a:r>
              <a:rPr lang="en-US" sz="2000" dirty="0"/>
              <a:t>Most phenology analysis is done using simple degree day models, although some analyses also consider chilling requirements.</a:t>
            </a:r>
          </a:p>
          <a:p>
            <a:pPr>
              <a:buFont typeface="Arial"/>
              <a:buChar char="•"/>
            </a:pPr>
            <a:r>
              <a:rPr lang="en-US" sz="2000" dirty="0"/>
              <a:t>Phenology models in DGVMs may be phrased rather differently to those used in most analyses. Whilst maintaining a required ‘mechanistic approach’, current DGVM phenology models are not entirely satisfactory.</a:t>
            </a:r>
          </a:p>
          <a:p>
            <a:pPr marL="457200" indent="-457200">
              <a:buFont typeface="Arial"/>
              <a:buChar char="•"/>
            </a:pPr>
            <a:endParaRPr lang="en-US" sz="2000" b="1" dirty="0" smtClean="0"/>
          </a:p>
          <a:p>
            <a:endParaRPr lang="en-US" sz="2000" dirty="0"/>
          </a:p>
        </p:txBody>
      </p:sp>
    </p:spTree>
    <p:extLst>
      <p:ext uri="{BB962C8B-B14F-4D97-AF65-F5344CB8AC3E}">
        <p14:creationId xmlns:p14="http://schemas.microsoft.com/office/powerpoint/2010/main" val="4038502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5. </a:t>
            </a:r>
            <a:r>
              <a:rPr lang="en-US" b="1" dirty="0" err="1" smtClean="0"/>
              <a:t>Modelling</a:t>
            </a:r>
            <a:r>
              <a:rPr lang="en-US" b="1" dirty="0" smtClean="0"/>
              <a:t> </a:t>
            </a:r>
            <a:r>
              <a:rPr lang="en-US" b="1" dirty="0"/>
              <a:t>Photosynthesis</a:t>
            </a:r>
          </a:p>
        </p:txBody>
      </p:sp>
      <p:sp>
        <p:nvSpPr>
          <p:cNvPr id="3" name="Content Placeholder 2"/>
          <p:cNvSpPr>
            <a:spLocks noGrp="1"/>
          </p:cNvSpPr>
          <p:nvPr>
            <p:ph idx="1"/>
          </p:nvPr>
        </p:nvSpPr>
        <p:spPr/>
        <p:txBody>
          <a:bodyPr/>
          <a:lstStyle/>
          <a:p>
            <a:r>
              <a:rPr lang="en-US" dirty="0" smtClean="0"/>
              <a:t>Farquhar approach:</a:t>
            </a:r>
            <a:endParaRPr lang="en-US" dirty="0"/>
          </a:p>
        </p:txBody>
      </p:sp>
      <p:pic>
        <p:nvPicPr>
          <p:cNvPr id="4" name="Picture 3"/>
          <p:cNvPicPr>
            <a:picLocks noChangeAspect="1"/>
          </p:cNvPicPr>
          <p:nvPr/>
        </p:nvPicPr>
        <p:blipFill>
          <a:blip r:embed="rId3"/>
          <a:stretch>
            <a:fillRect/>
          </a:stretch>
        </p:blipFill>
        <p:spPr>
          <a:xfrm>
            <a:off x="2376016" y="2425699"/>
            <a:ext cx="5436120" cy="4195267"/>
          </a:xfrm>
          <a:prstGeom prst="rect">
            <a:avLst/>
          </a:prstGeom>
        </p:spPr>
      </p:pic>
      <p:sp>
        <p:nvSpPr>
          <p:cNvPr id="5" name="TextBox 4"/>
          <p:cNvSpPr txBox="1"/>
          <p:nvPr/>
        </p:nvSpPr>
        <p:spPr>
          <a:xfrm>
            <a:off x="359792" y="3059757"/>
            <a:ext cx="9516587" cy="610783"/>
          </a:xfrm>
          <a:prstGeom prst="rect">
            <a:avLst/>
          </a:prstGeom>
          <a:noFill/>
        </p:spPr>
        <p:txBody>
          <a:bodyPr wrap="square" rtlCol="0">
            <a:spAutoFit/>
          </a:bodyPr>
          <a:lstStyle/>
          <a:p>
            <a:r>
              <a:rPr lang="en-US" sz="1800" dirty="0" err="1" smtClean="0"/>
              <a:t>Assim</a:t>
            </a:r>
            <a:r>
              <a:rPr lang="en-US" sz="1800" dirty="0" smtClean="0"/>
              <a:t>. Rate = min of electron transport limited rate and </a:t>
            </a:r>
            <a:r>
              <a:rPr lang="en-US" sz="1800" dirty="0" err="1" smtClean="0"/>
              <a:t>carboxylating</a:t>
            </a:r>
            <a:r>
              <a:rPr lang="en-US" sz="1800" dirty="0" smtClean="0"/>
              <a:t> rate JE, JC, &amp; leaf </a:t>
            </a:r>
            <a:r>
              <a:rPr lang="en-US" sz="1800" dirty="0" err="1" smtClean="0"/>
              <a:t>dakr</a:t>
            </a:r>
            <a:r>
              <a:rPr lang="en-US" sz="1800" dirty="0" smtClean="0"/>
              <a:t> </a:t>
            </a:r>
            <a:r>
              <a:rPr lang="en-US" sz="1800" dirty="0" err="1" smtClean="0"/>
              <a:t>resp</a:t>
            </a:r>
            <a:r>
              <a:rPr lang="en-US" sz="1800" dirty="0" smtClean="0"/>
              <a:t> Rd; Gamma* is CO2 compensation point without leaf resp. </a:t>
            </a:r>
            <a:endParaRPr lang="en-US" sz="1800" dirty="0"/>
          </a:p>
        </p:txBody>
      </p:sp>
    </p:spTree>
    <p:extLst>
      <p:ext uri="{BB962C8B-B14F-4D97-AF65-F5344CB8AC3E}">
        <p14:creationId xmlns:p14="http://schemas.microsoft.com/office/powerpoint/2010/main" val="477787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7280" r="-17280"/>
          <a:stretch>
            <a:fillRect/>
          </a:stretch>
        </p:blipFill>
        <p:spPr>
          <a:xfrm>
            <a:off x="-1708248" y="251445"/>
            <a:ext cx="13285998" cy="7308230"/>
          </a:xfrm>
        </p:spPr>
      </p:pic>
    </p:spTree>
    <p:extLst>
      <p:ext uri="{BB962C8B-B14F-4D97-AF65-F5344CB8AC3E}">
        <p14:creationId xmlns:p14="http://schemas.microsoft.com/office/powerpoint/2010/main" val="958694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1719" r="-21719"/>
          <a:stretch>
            <a:fillRect/>
          </a:stretch>
        </p:blipFill>
        <p:spPr>
          <a:xfrm>
            <a:off x="-1944464" y="1"/>
            <a:ext cx="13743112" cy="7559674"/>
          </a:xfrm>
        </p:spPr>
      </p:pic>
    </p:spTree>
    <p:extLst>
      <p:ext uri="{BB962C8B-B14F-4D97-AF65-F5344CB8AC3E}">
        <p14:creationId xmlns:p14="http://schemas.microsoft.com/office/powerpoint/2010/main" val="11490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492" b="492"/>
          <a:stretch>
            <a:fillRect/>
          </a:stretch>
        </p:blipFill>
        <p:spPr>
          <a:xfrm>
            <a:off x="-248" y="288032"/>
            <a:ext cx="10143973" cy="5580037"/>
          </a:xfrm>
        </p:spPr>
      </p:pic>
    </p:spTree>
    <p:extLst>
      <p:ext uri="{BB962C8B-B14F-4D97-AF65-F5344CB8AC3E}">
        <p14:creationId xmlns:p14="http://schemas.microsoft.com/office/powerpoint/2010/main" val="3207153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transport rate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a:p>
          <a:p>
            <a:r>
              <a:rPr lang="en-US" dirty="0" smtClean="0"/>
              <a:t>depends on I, alpha, </a:t>
            </a:r>
            <a:r>
              <a:rPr lang="en-US" dirty="0" err="1" smtClean="0"/>
              <a:t>Jmax</a:t>
            </a:r>
            <a:endParaRPr lang="en-US" dirty="0"/>
          </a:p>
        </p:txBody>
      </p:sp>
      <p:pic>
        <p:nvPicPr>
          <p:cNvPr id="4" name="Picture 3"/>
          <p:cNvPicPr>
            <a:picLocks noChangeAspect="1"/>
          </p:cNvPicPr>
          <p:nvPr/>
        </p:nvPicPr>
        <p:blipFill>
          <a:blip r:embed="rId3"/>
          <a:stretch>
            <a:fillRect/>
          </a:stretch>
        </p:blipFill>
        <p:spPr>
          <a:xfrm>
            <a:off x="2592040" y="1547589"/>
            <a:ext cx="3975406" cy="1897807"/>
          </a:xfrm>
          <a:prstGeom prst="rect">
            <a:avLst/>
          </a:prstGeom>
        </p:spPr>
      </p:pic>
      <p:pic>
        <p:nvPicPr>
          <p:cNvPr id="5" name="Picture 4"/>
          <p:cNvPicPr>
            <a:picLocks noChangeAspect="1"/>
          </p:cNvPicPr>
          <p:nvPr/>
        </p:nvPicPr>
        <p:blipFill>
          <a:blip r:embed="rId4"/>
          <a:stretch>
            <a:fillRect/>
          </a:stretch>
        </p:blipFill>
        <p:spPr>
          <a:xfrm>
            <a:off x="1007864" y="5364013"/>
            <a:ext cx="8472361" cy="1067048"/>
          </a:xfrm>
          <a:prstGeom prst="rect">
            <a:avLst/>
          </a:prstGeom>
        </p:spPr>
      </p:pic>
      <p:sp>
        <p:nvSpPr>
          <p:cNvPr id="6" name="Rectangle 5"/>
          <p:cNvSpPr/>
          <p:nvPr/>
        </p:nvSpPr>
        <p:spPr>
          <a:xfrm>
            <a:off x="431800" y="4355901"/>
            <a:ext cx="9505056" cy="1134259"/>
          </a:xfrm>
          <a:prstGeom prst="rect">
            <a:avLst/>
          </a:prstGeom>
        </p:spPr>
        <p:txBody>
          <a:bodyPr wrap="square">
            <a:spAutoFit/>
          </a:bodyPr>
          <a:lstStyle/>
          <a:p>
            <a:r>
              <a:rPr lang="en-US" sz="1600" i="1" dirty="0">
                <a:latin typeface="Times New Roman" charset="0"/>
                <a:ea typeface="ＭＳ Ｐゴシック" charset="-128"/>
                <a:cs typeface="ＭＳ Ｐゴシック" charset="-128"/>
              </a:rPr>
              <a:t>I</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IPAR</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EPAR</a:t>
            </a:r>
            <a:r>
              <a:rPr lang="en-US" sz="1600" dirty="0"/>
              <a:t> where </a:t>
            </a:r>
            <a:r>
              <a:rPr lang="en-US" sz="1600" i="1" dirty="0">
                <a:latin typeface="Times New Roman" charset="0"/>
                <a:ea typeface="ＭＳ Ｐゴシック" charset="-128"/>
                <a:cs typeface="ＭＳ Ｐゴシック" charset="-128"/>
              </a:rPr>
              <a:t>IPAR</a:t>
            </a:r>
            <a:r>
              <a:rPr lang="en-US" sz="1600" dirty="0"/>
              <a:t> (</a:t>
            </a:r>
            <a:r>
              <a:rPr lang="en-US" sz="1600" i="1" dirty="0">
                <a:latin typeface="Times New Roman" charset="0"/>
                <a:ea typeface="ＭＳ Ｐゴシック" charset="-128"/>
                <a:cs typeface="ＭＳ Ｐゴシック" charset="-128"/>
              </a:rPr>
              <a:t>Wm</a:t>
            </a:r>
            <a:r>
              <a:rPr lang="en-US" sz="1600" dirty="0">
                <a:latin typeface="Times New Roman" charset="0"/>
                <a:ea typeface="ＭＳ Ｐゴシック" charset="-128"/>
                <a:cs typeface="ＭＳ Ｐゴシック" charset="-128"/>
              </a:rPr>
              <a:t>−2</a:t>
            </a:r>
            <a:r>
              <a:rPr lang="en-US" sz="1600" dirty="0"/>
              <a:t>) is the PAR absorption rate </a:t>
            </a:r>
            <a:r>
              <a:rPr lang="en-US" sz="1600" i="1" dirty="0">
                <a:latin typeface="Times New Roman" charset="0"/>
                <a:ea typeface="ＭＳ Ｐゴシック" charset="-128"/>
                <a:cs typeface="ＭＳ Ｐゴシック" charset="-128"/>
              </a:rPr>
              <a:t>EPAR</a:t>
            </a:r>
            <a:r>
              <a:rPr lang="en-US" sz="1600" dirty="0"/>
              <a:t> the energy content of PAR quanta (220 </a:t>
            </a:r>
            <a:r>
              <a:rPr lang="en-US" sz="1600" i="1" dirty="0">
                <a:latin typeface="Times New Roman" charset="0"/>
                <a:ea typeface="ＭＳ Ｐゴシック" charset="-128"/>
                <a:cs typeface="ＭＳ Ｐゴシック" charset="-128"/>
              </a:rPr>
              <a:t>kJmol</a:t>
            </a:r>
            <a:r>
              <a:rPr lang="en-US" sz="1600" dirty="0">
                <a:latin typeface="Times New Roman" charset="0"/>
                <a:ea typeface="ＭＳ Ｐゴシック" charset="-128"/>
                <a:cs typeface="ＭＳ Ｐゴシック" charset="-128"/>
              </a:rPr>
              <a:t>−1</a:t>
            </a:r>
            <a:r>
              <a:rPr lang="en-US" sz="1600" dirty="0"/>
              <a:t>), </a:t>
            </a:r>
            <a:r>
              <a:rPr lang="en-US" sz="1600" i="1" dirty="0" err="1">
                <a:latin typeface="Times New Roman" charset="0"/>
                <a:ea typeface="ＭＳ Ｐゴシック" charset="-128"/>
                <a:cs typeface="ＭＳ Ｐゴシック" charset="-128"/>
              </a:rPr>
              <a:t>Jmax</a:t>
            </a:r>
            <a:r>
              <a:rPr lang="en-US" sz="1600" dirty="0"/>
              <a:t> the maximum electron transport rate, (</a:t>
            </a:r>
            <a:r>
              <a:rPr lang="en-US" sz="1600" i="1" dirty="0" err="1">
                <a:latin typeface="Times New Roman" charset="0"/>
                <a:ea typeface="ＭＳ Ｐゴシック" charset="-128"/>
                <a:cs typeface="ＭＳ Ｐゴシック" charset="-128"/>
              </a:rPr>
              <a:t>mol</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CO</a:t>
            </a:r>
            <a:r>
              <a:rPr lang="en-US" sz="1600" dirty="0">
                <a:latin typeface="Times New Roman" charset="0"/>
                <a:ea typeface="ＭＳ Ｐゴシック" charset="-128"/>
                <a:cs typeface="ＭＳ Ｐゴシック" charset="-128"/>
              </a:rPr>
              <a:t>2)</a:t>
            </a:r>
            <a:r>
              <a:rPr lang="en-US" sz="1600" i="1" dirty="0">
                <a:latin typeface="Times New Roman" charset="0"/>
                <a:ea typeface="ＭＳ Ｐゴシック" charset="-128"/>
                <a:cs typeface="ＭＳ Ｐゴシック" charset="-128"/>
              </a:rPr>
              <a:t>m</a:t>
            </a:r>
            <a:r>
              <a:rPr lang="en-US" sz="1600" dirty="0">
                <a:latin typeface="Times New Roman" charset="0"/>
                <a:ea typeface="ＭＳ Ｐゴシック" charset="-128"/>
                <a:cs typeface="ＭＳ Ｐゴシック" charset="-128"/>
              </a:rPr>
              <a:t>−2</a:t>
            </a:r>
            <a:r>
              <a:rPr lang="en-US" sz="1600" i="1" dirty="0">
                <a:latin typeface="Times New Roman" charset="0"/>
                <a:ea typeface="ＭＳ Ｐゴシック" charset="-128"/>
                <a:cs typeface="ＭＳ Ｐゴシック" charset="-128"/>
              </a:rPr>
              <a:t>s</a:t>
            </a:r>
            <a:r>
              <a:rPr lang="en-US" sz="1600" dirty="0">
                <a:latin typeface="Times New Roman" charset="0"/>
                <a:ea typeface="ＭＳ Ｐゴシック" charset="-128"/>
                <a:cs typeface="ＭＳ Ｐゴシック" charset="-128"/>
              </a:rPr>
              <a:t>−1</a:t>
            </a:r>
            <a:r>
              <a:rPr lang="en-US" sz="1600" dirty="0"/>
              <a:t> and </a:t>
            </a:r>
            <a:r>
              <a:rPr lang="en-US" sz="1600" i="1" dirty="0">
                <a:latin typeface="Times New Roman" charset="0"/>
                <a:ea typeface="ＭＳ Ｐゴシック" charset="-128"/>
                <a:cs typeface="ＭＳ Ｐゴシック" charset="-128"/>
              </a:rPr>
              <a:t>α</a:t>
            </a:r>
            <a:r>
              <a:rPr lang="en-US" sz="1600" dirty="0"/>
              <a:t> the efficiency of photon </a:t>
            </a:r>
            <a:r>
              <a:rPr lang="en-US" sz="1600" dirty="0" smtClean="0"/>
              <a:t>capture </a:t>
            </a:r>
            <a:r>
              <a:rPr lang="en-US" sz="1600" dirty="0"/>
              <a:t>(0.28).</a:t>
            </a:r>
          </a:p>
          <a:p>
            <a:r>
              <a:rPr lang="en-US" sz="1600" i="1" dirty="0">
                <a:latin typeface="Times New Roman" charset="0"/>
                <a:ea typeface="ＭＳ Ｐゴシック" charset="-128"/>
                <a:cs typeface="ＭＳ Ｐゴシック" charset="-128"/>
              </a:rPr>
              <a:t>NSCL</a:t>
            </a:r>
            <a:r>
              <a:rPr lang="en-US" sz="1600" dirty="0"/>
              <a:t> is a Nitrogen scaling factor at maximum carboxylation rate and maximum electron transport rate.</a:t>
            </a:r>
          </a:p>
        </p:txBody>
      </p:sp>
    </p:spTree>
    <p:extLst>
      <p:ext uri="{BB962C8B-B14F-4D97-AF65-F5344CB8AC3E}">
        <p14:creationId xmlns:p14="http://schemas.microsoft.com/office/powerpoint/2010/main" val="4138068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Stomatal</a:t>
            </a:r>
            <a:r>
              <a:rPr lang="en-US" b="1" dirty="0"/>
              <a:t> </a:t>
            </a:r>
            <a:r>
              <a:rPr lang="en-US" b="1" dirty="0" smtClean="0"/>
              <a:t>conductance</a:t>
            </a:r>
            <a:endParaRPr lang="en-US" dirty="0"/>
          </a:p>
        </p:txBody>
      </p:sp>
      <p:sp>
        <p:nvSpPr>
          <p:cNvPr id="3" name="Content Placeholder 2"/>
          <p:cNvSpPr>
            <a:spLocks noGrp="1"/>
          </p:cNvSpPr>
          <p:nvPr>
            <p:ph idx="1"/>
          </p:nvPr>
        </p:nvSpPr>
        <p:spPr/>
        <p:txBody>
          <a:bodyPr/>
          <a:lstStyle/>
          <a:p>
            <a:r>
              <a:rPr lang="en-US" dirty="0" smtClean="0"/>
              <a:t>when </a:t>
            </a:r>
            <a:r>
              <a:rPr lang="en-US" dirty="0"/>
              <a:t>plants decrease </a:t>
            </a:r>
            <a:r>
              <a:rPr lang="en-US" dirty="0" err="1"/>
              <a:t>stomatal</a:t>
            </a:r>
            <a:r>
              <a:rPr lang="en-US" dirty="0"/>
              <a:t> conductance (increase resistance) to </a:t>
            </a:r>
            <a:r>
              <a:rPr lang="en-US" dirty="0" err="1"/>
              <a:t>minimise</a:t>
            </a:r>
            <a:r>
              <a:rPr lang="en-US" dirty="0"/>
              <a:t> water loss, photosynthesis declines </a:t>
            </a:r>
            <a:r>
              <a:rPr lang="en-US" dirty="0" err="1"/>
              <a:t>redcuing</a:t>
            </a:r>
            <a:r>
              <a:rPr lang="en-US" dirty="0"/>
              <a:t> the efficiency at which plants convert light to carbohydrates </a:t>
            </a:r>
          </a:p>
        </p:txBody>
      </p:sp>
      <p:pic>
        <p:nvPicPr>
          <p:cNvPr id="4" name="Picture 3"/>
          <p:cNvPicPr>
            <a:picLocks noChangeAspect="1"/>
          </p:cNvPicPr>
          <p:nvPr/>
        </p:nvPicPr>
        <p:blipFill>
          <a:blip r:embed="rId2"/>
          <a:stretch>
            <a:fillRect/>
          </a:stretch>
        </p:blipFill>
        <p:spPr>
          <a:xfrm>
            <a:off x="5757" y="3959412"/>
            <a:ext cx="6480473" cy="3600263"/>
          </a:xfrm>
          <a:prstGeom prst="rect">
            <a:avLst/>
          </a:prstGeom>
        </p:spPr>
      </p:pic>
    </p:spTree>
    <p:extLst>
      <p:ext uri="{BB962C8B-B14F-4D97-AF65-F5344CB8AC3E}">
        <p14:creationId xmlns:p14="http://schemas.microsoft.com/office/powerpoint/2010/main" val="756759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a:t>
            </a:r>
            <a:r>
              <a:rPr lang="en-US" dirty="0" err="1" smtClean="0"/>
              <a:t>stomatal</a:t>
            </a:r>
            <a:r>
              <a:rPr lang="en-US" dirty="0" smtClean="0"/>
              <a:t> conductance</a:t>
            </a:r>
            <a:endParaRPr lang="en-US" dirty="0"/>
          </a:p>
        </p:txBody>
      </p:sp>
      <p:sp>
        <p:nvSpPr>
          <p:cNvPr id="3" name="Content Placeholder 2"/>
          <p:cNvSpPr>
            <a:spLocks noGrp="1"/>
          </p:cNvSpPr>
          <p:nvPr>
            <p:ph idx="1"/>
          </p:nvPr>
        </p:nvSpPr>
        <p:spPr/>
        <p:txBody>
          <a:bodyPr/>
          <a:lstStyle/>
          <a:p>
            <a:r>
              <a:rPr lang="en-US" dirty="0" smtClean="0"/>
              <a:t>Non water stressed:</a:t>
            </a:r>
          </a:p>
          <a:p>
            <a:endParaRPr lang="en-US" dirty="0"/>
          </a:p>
          <a:p>
            <a:endParaRPr lang="en-US" dirty="0" smtClean="0"/>
          </a:p>
          <a:p>
            <a:endParaRPr lang="en-US" dirty="0"/>
          </a:p>
          <a:p>
            <a:r>
              <a:rPr lang="en-US" dirty="0" smtClean="0"/>
              <a:t>Often strong relationship between G</a:t>
            </a:r>
            <a:r>
              <a:rPr lang="en-US" sz="2000" dirty="0" smtClean="0"/>
              <a:t>c,0</a:t>
            </a:r>
            <a:r>
              <a:rPr lang="en-US" dirty="0" smtClean="0"/>
              <a:t> and assimilation:</a:t>
            </a:r>
            <a:endParaRPr lang="en-US" dirty="0"/>
          </a:p>
        </p:txBody>
      </p:sp>
      <p:pic>
        <p:nvPicPr>
          <p:cNvPr id="4" name="Picture 3"/>
          <p:cNvPicPr>
            <a:picLocks noChangeAspect="1"/>
          </p:cNvPicPr>
          <p:nvPr/>
        </p:nvPicPr>
        <p:blipFill>
          <a:blip r:embed="rId3"/>
          <a:stretch>
            <a:fillRect/>
          </a:stretch>
        </p:blipFill>
        <p:spPr>
          <a:xfrm>
            <a:off x="5256336" y="1979637"/>
            <a:ext cx="4319173" cy="1707183"/>
          </a:xfrm>
          <a:prstGeom prst="rect">
            <a:avLst/>
          </a:prstGeom>
        </p:spPr>
      </p:pic>
      <p:pic>
        <p:nvPicPr>
          <p:cNvPr id="5" name="Picture 4"/>
          <p:cNvPicPr>
            <a:picLocks noChangeAspect="1"/>
          </p:cNvPicPr>
          <p:nvPr/>
        </p:nvPicPr>
        <p:blipFill>
          <a:blip r:embed="rId4"/>
          <a:stretch>
            <a:fillRect/>
          </a:stretch>
        </p:blipFill>
        <p:spPr>
          <a:xfrm>
            <a:off x="5040312" y="5003973"/>
            <a:ext cx="3656808" cy="1358949"/>
          </a:xfrm>
          <a:prstGeom prst="rect">
            <a:avLst/>
          </a:prstGeom>
        </p:spPr>
      </p:pic>
    </p:spTree>
    <p:extLst>
      <p:ext uri="{BB962C8B-B14F-4D97-AF65-F5344CB8AC3E}">
        <p14:creationId xmlns:p14="http://schemas.microsoft.com/office/powerpoint/2010/main" val="1611622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5. </a:t>
            </a:r>
            <a:r>
              <a:rPr lang="en-US" b="1" dirty="0" err="1" smtClean="0"/>
              <a:t>Modelling</a:t>
            </a:r>
            <a:r>
              <a:rPr lang="en-US" b="1" dirty="0" smtClean="0"/>
              <a:t> </a:t>
            </a:r>
            <a:r>
              <a:rPr lang="en-US" b="1" dirty="0"/>
              <a:t>Photosynthesis</a:t>
            </a:r>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outlined </a:t>
            </a:r>
            <a:r>
              <a:rPr lang="en-US" sz="2000" dirty="0"/>
              <a:t>the ‘</a:t>
            </a:r>
            <a:r>
              <a:rPr lang="en-US" sz="2000" dirty="0" smtClean="0"/>
              <a:t>Farquhar</a:t>
            </a:r>
            <a:r>
              <a:rPr lang="en-US" sz="2000" dirty="0"/>
              <a:t>’ approach to </a:t>
            </a:r>
            <a:r>
              <a:rPr lang="en-US" sz="2000" dirty="0" err="1"/>
              <a:t>modelling</a:t>
            </a:r>
            <a:r>
              <a:rPr lang="en-US" sz="2000" dirty="0"/>
              <a:t> photosynthesis, that is used in this or related forms in most DGVMs.</a:t>
            </a:r>
          </a:p>
          <a:p>
            <a:pPr>
              <a:buFont typeface="Arial"/>
              <a:buChar char="•"/>
            </a:pPr>
            <a:r>
              <a:rPr lang="en-US" sz="2000" dirty="0" smtClean="0"/>
              <a:t>Relates carbon </a:t>
            </a:r>
            <a:r>
              <a:rPr lang="en-US" sz="2000" dirty="0"/>
              <a:t>assimilation rate to </a:t>
            </a:r>
            <a:r>
              <a:rPr lang="en-US" sz="2000" dirty="0" smtClean="0"/>
              <a:t>the </a:t>
            </a:r>
            <a:r>
              <a:rPr lang="en-US" sz="2000" dirty="0"/>
              <a:t>minimum of two potentially limiting </a:t>
            </a:r>
            <a:r>
              <a:rPr lang="en-US" sz="2000" dirty="0" smtClean="0"/>
              <a:t>factors</a:t>
            </a:r>
          </a:p>
          <a:p>
            <a:pPr lvl="1">
              <a:buFont typeface="Arial"/>
              <a:buChar char="•"/>
            </a:pPr>
            <a:r>
              <a:rPr lang="en-US" sz="1600" dirty="0" smtClean="0"/>
              <a:t>the </a:t>
            </a:r>
            <a:r>
              <a:rPr lang="en-US" sz="1600" dirty="0"/>
              <a:t>electron transport limiting rate and </a:t>
            </a:r>
            <a:endParaRPr lang="en-US" sz="1600" dirty="0" smtClean="0"/>
          </a:p>
          <a:p>
            <a:pPr lvl="1">
              <a:buFont typeface="Arial"/>
              <a:buChar char="•"/>
            </a:pPr>
            <a:r>
              <a:rPr lang="en-US" sz="1600" dirty="0" smtClean="0"/>
              <a:t>a </a:t>
            </a:r>
            <a:r>
              <a:rPr lang="en-US" sz="1600" dirty="0" err="1"/>
              <a:t>carboxylating</a:t>
            </a:r>
            <a:r>
              <a:rPr lang="en-US" sz="1600" dirty="0"/>
              <a:t> rate, </a:t>
            </a:r>
            <a:endParaRPr lang="en-US" sz="1600" dirty="0" smtClean="0"/>
          </a:p>
          <a:p>
            <a:pPr lvl="1">
              <a:buFont typeface="Arial"/>
              <a:buChar char="•"/>
            </a:pPr>
            <a:r>
              <a:rPr lang="en-US" sz="1600" dirty="0" smtClean="0"/>
              <a:t>with </a:t>
            </a:r>
            <a:r>
              <a:rPr lang="en-US" sz="1600" dirty="0"/>
              <a:t>leaf ‘dark’ respiration subtracted. </a:t>
            </a:r>
            <a:endParaRPr lang="en-US" sz="1600" dirty="0" smtClean="0"/>
          </a:p>
          <a:p>
            <a:pPr>
              <a:buFont typeface="Arial"/>
              <a:buChar char="•"/>
            </a:pPr>
            <a:r>
              <a:rPr lang="en-US" sz="2000" dirty="0" smtClean="0"/>
              <a:t>it </a:t>
            </a:r>
            <a:r>
              <a:rPr lang="en-US" sz="2000" dirty="0"/>
              <a:t>relates carbon assimilation to ambient CO2 concentrations.</a:t>
            </a:r>
          </a:p>
          <a:p>
            <a:pPr>
              <a:buFont typeface="Arial"/>
              <a:buChar char="•"/>
            </a:pPr>
            <a:r>
              <a:rPr lang="en-US" sz="2000" dirty="0" smtClean="0"/>
              <a:t>outlined </a:t>
            </a:r>
            <a:r>
              <a:rPr lang="en-US" sz="2000" dirty="0"/>
              <a:t>some concepts about what controls </a:t>
            </a:r>
            <a:r>
              <a:rPr lang="en-US" sz="2000" dirty="0" err="1"/>
              <a:t>stomatal</a:t>
            </a:r>
            <a:r>
              <a:rPr lang="en-US" sz="2000" dirty="0"/>
              <a:t> conductance. </a:t>
            </a:r>
            <a:endParaRPr lang="en-US" sz="2000" dirty="0" smtClean="0"/>
          </a:p>
          <a:p>
            <a:pPr lvl="1">
              <a:buFont typeface="Arial"/>
              <a:buChar char="•"/>
            </a:pPr>
            <a:r>
              <a:rPr lang="en-US" sz="1600" dirty="0" smtClean="0"/>
              <a:t>important </a:t>
            </a:r>
            <a:r>
              <a:rPr lang="en-US" sz="1600" dirty="0"/>
              <a:t>concept because it can limit carbon assimilation and relates to water use by the leaf (transpiration).</a:t>
            </a:r>
          </a:p>
          <a:p>
            <a:pPr marL="457200" indent="-457200">
              <a:buFont typeface="Arial"/>
              <a:buChar char="•"/>
            </a:pPr>
            <a:endParaRPr lang="en-US" sz="2000" dirty="0"/>
          </a:p>
        </p:txBody>
      </p:sp>
    </p:spTree>
    <p:extLst>
      <p:ext uri="{BB962C8B-B14F-4D97-AF65-F5344CB8AC3E}">
        <p14:creationId xmlns:p14="http://schemas.microsoft.com/office/powerpoint/2010/main" val="3917766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more </a:t>
            </a:r>
            <a:r>
              <a:rPr lang="en-US" sz="2000" dirty="0"/>
              <a:t>detail </a:t>
            </a:r>
            <a:r>
              <a:rPr lang="en-US" sz="2000" dirty="0" smtClean="0"/>
              <a:t>considering </a:t>
            </a:r>
            <a:r>
              <a:rPr lang="en-US" sz="2000" dirty="0"/>
              <a:t>processes in vegetation canopies (and their interface to the atmosphere and soils).</a:t>
            </a:r>
          </a:p>
          <a:p>
            <a:pPr>
              <a:buFont typeface="Arial"/>
              <a:buChar char="•"/>
            </a:pPr>
            <a:r>
              <a:rPr lang="en-US" sz="2000" dirty="0" smtClean="0"/>
              <a:t>outlined </a:t>
            </a:r>
            <a:r>
              <a:rPr lang="en-US" sz="2000" dirty="0"/>
              <a:t>land surface schemes and models as the ‘containers’ (in e.g. an Earth system model) for models of vegetation process. </a:t>
            </a:r>
            <a:endParaRPr lang="en-US" sz="2000" dirty="0" smtClean="0"/>
          </a:p>
          <a:p>
            <a:pPr lvl="1">
              <a:buFont typeface="Arial"/>
              <a:buChar char="•"/>
            </a:pPr>
            <a:r>
              <a:rPr lang="en-US" sz="1600" dirty="0" smtClean="0"/>
              <a:t>considered </a:t>
            </a:r>
            <a:r>
              <a:rPr lang="en-US" sz="1600" dirty="0"/>
              <a:t>carefully energy and water balances.</a:t>
            </a:r>
          </a:p>
          <a:p>
            <a:pPr>
              <a:buFont typeface="Arial"/>
              <a:buChar char="•"/>
            </a:pPr>
            <a:r>
              <a:rPr lang="en-US" sz="2000" dirty="0" smtClean="0"/>
              <a:t>outlined </a:t>
            </a:r>
            <a:r>
              <a:rPr lang="en-US" sz="2000" dirty="0"/>
              <a:t>some basic </a:t>
            </a:r>
            <a:r>
              <a:rPr lang="en-US" sz="2000" dirty="0" smtClean="0"/>
              <a:t>concepts </a:t>
            </a:r>
            <a:r>
              <a:rPr lang="en-US" sz="2000" dirty="0"/>
              <a:t>in vegetation growth, </a:t>
            </a:r>
            <a:r>
              <a:rPr lang="en-US" sz="2000" dirty="0" smtClean="0"/>
              <a:t>and </a:t>
            </a:r>
            <a:r>
              <a:rPr lang="en-US" sz="2000" dirty="0"/>
              <a:t>reviewed the development of current LSMs, highlighting the inclusion of carbon fluxes in the current generation.</a:t>
            </a:r>
          </a:p>
          <a:p>
            <a:pPr>
              <a:buFont typeface="Arial"/>
              <a:buChar char="•"/>
            </a:pPr>
            <a:r>
              <a:rPr lang="en-US" sz="2000" dirty="0" smtClean="0"/>
              <a:t>reviewed </a:t>
            </a:r>
            <a:r>
              <a:rPr lang="en-US" sz="2000" dirty="0"/>
              <a:t>the structure of DGVMs, and </a:t>
            </a:r>
            <a:r>
              <a:rPr lang="en-US" sz="2000" dirty="0" smtClean="0"/>
              <a:t>considered </a:t>
            </a:r>
            <a:r>
              <a:rPr lang="en-US" sz="2000" dirty="0"/>
              <a:t>in detail PFTs and </a:t>
            </a:r>
            <a:r>
              <a:rPr lang="en-US" sz="2000" dirty="0" err="1"/>
              <a:t>parameterisation</a:t>
            </a:r>
            <a:r>
              <a:rPr lang="en-US" sz="2000" dirty="0"/>
              <a:t> of DGVMs, highlighting trait databases as a useful source of information on </a:t>
            </a:r>
            <a:r>
              <a:rPr lang="en-US" sz="2000" dirty="0" smtClean="0"/>
              <a:t>this . </a:t>
            </a:r>
          </a:p>
          <a:p>
            <a:pPr lvl="1">
              <a:buFont typeface="Arial"/>
              <a:buChar char="•"/>
            </a:pPr>
            <a:r>
              <a:rPr lang="en-US" sz="1600" dirty="0" smtClean="0"/>
              <a:t>looked </a:t>
            </a:r>
            <a:r>
              <a:rPr lang="en-US" sz="1600" dirty="0"/>
              <a:t>into how well we can tell DGVMs are operating, concluding that the current generation show a significant amount of scatter, but they agree broadly in some key areas.</a:t>
            </a:r>
          </a:p>
          <a:p>
            <a:endParaRPr lang="en-US" sz="2000" dirty="0"/>
          </a:p>
        </p:txBody>
      </p:sp>
    </p:spTree>
    <p:extLst>
      <p:ext uri="{BB962C8B-B14F-4D97-AF65-F5344CB8AC3E}">
        <p14:creationId xmlns:p14="http://schemas.microsoft.com/office/powerpoint/2010/main" val="2263878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504825" y="1768475"/>
            <a:ext cx="9575800" cy="4987925"/>
          </a:xfrm>
        </p:spPr>
        <p:txBody>
          <a:bodyPr/>
          <a:lstStyle/>
          <a:p>
            <a:pPr>
              <a:buFont typeface="Arial"/>
              <a:buChar char="•"/>
            </a:pPr>
            <a:r>
              <a:rPr lang="en-US" sz="2400" dirty="0" smtClean="0"/>
              <a:t>PEMs </a:t>
            </a:r>
            <a:r>
              <a:rPr lang="en-US" sz="2400" dirty="0"/>
              <a:t>as a viable (more data-driven) approach to </a:t>
            </a:r>
            <a:r>
              <a:rPr lang="en-US" sz="2400" dirty="0" err="1"/>
              <a:t>modelling</a:t>
            </a:r>
            <a:r>
              <a:rPr lang="en-US" sz="2400" dirty="0"/>
              <a:t> NPP. </a:t>
            </a:r>
            <a:endParaRPr lang="en-US" sz="2400" dirty="0" smtClean="0"/>
          </a:p>
          <a:p>
            <a:pPr lvl="1">
              <a:buFont typeface="Arial"/>
              <a:buChar char="•"/>
            </a:pPr>
            <a:r>
              <a:rPr lang="en-US" sz="2000" dirty="0" smtClean="0"/>
              <a:t>We </a:t>
            </a:r>
            <a:r>
              <a:rPr lang="en-US" sz="2000" dirty="0"/>
              <a:t>saw that again there is a lot of scatter in NPP estimates, but those produced by the PEMs are broadly in agreement with those from the DGVMs and other more mechanistic approaches.</a:t>
            </a:r>
          </a:p>
          <a:p>
            <a:pPr>
              <a:buFont typeface="Arial"/>
              <a:buChar char="•"/>
            </a:pPr>
            <a:r>
              <a:rPr lang="en-US" sz="2400" dirty="0" smtClean="0"/>
              <a:t>phenology </a:t>
            </a:r>
            <a:r>
              <a:rPr lang="en-US" sz="2400" dirty="0"/>
              <a:t>in some detail, highlighting the mechanisms and </a:t>
            </a:r>
            <a:r>
              <a:rPr lang="en-US" sz="2400" dirty="0" err="1"/>
              <a:t>modelling</a:t>
            </a:r>
            <a:r>
              <a:rPr lang="en-US" sz="2400" dirty="0"/>
              <a:t> approaches.</a:t>
            </a:r>
          </a:p>
          <a:p>
            <a:pPr>
              <a:buFont typeface="Arial"/>
              <a:buChar char="•"/>
            </a:pPr>
            <a:r>
              <a:rPr lang="en-US" sz="2400" dirty="0" smtClean="0"/>
              <a:t>some </a:t>
            </a:r>
            <a:r>
              <a:rPr lang="en-US" sz="2400" dirty="0"/>
              <a:t>of the basic equations for photosynthesis and </a:t>
            </a:r>
            <a:r>
              <a:rPr lang="en-US" sz="2400" dirty="0" err="1" smtClean="0"/>
              <a:t>stomatal</a:t>
            </a:r>
            <a:r>
              <a:rPr lang="en-US" sz="2400" dirty="0" smtClean="0"/>
              <a:t> conductance </a:t>
            </a:r>
            <a:r>
              <a:rPr lang="en-US" sz="2400" dirty="0"/>
              <a:t>as used in most DGVMs</a:t>
            </a:r>
          </a:p>
          <a:p>
            <a:endParaRPr lang="en-US" sz="2400" dirty="0"/>
          </a:p>
        </p:txBody>
      </p:sp>
    </p:spTree>
    <p:extLst>
      <p:ext uri="{BB962C8B-B14F-4D97-AF65-F5344CB8AC3E}">
        <p14:creationId xmlns:p14="http://schemas.microsoft.com/office/powerpoint/2010/main" val="717358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sz="1400" dirty="0"/>
              <a:t>Box., E.O. 1996, Plant Functional Types and Climate at the Global Scale, Journal of Vegetation Science, Vol. 7, No. 3 (Jun., 1996), pp. 309-</a:t>
            </a:r>
            <a:r>
              <a:rPr lang="en-US" sz="1400" dirty="0" smtClean="0"/>
              <a:t>320</a:t>
            </a:r>
          </a:p>
          <a:p>
            <a:r>
              <a:rPr lang="en-US" sz="1400" dirty="0"/>
              <a:t>D. B. Clark, </a:t>
            </a:r>
            <a:r>
              <a:rPr lang="en-US" sz="1400" dirty="0" smtClean="0"/>
              <a:t>et al. (</a:t>
            </a:r>
            <a:r>
              <a:rPr lang="en-US" sz="1400" dirty="0"/>
              <a:t>2011) The Joint UK Land Environment Simulator (JULES), model description: Part 2: Carbon fluxes and vegetation dynamics, </a:t>
            </a:r>
            <a:r>
              <a:rPr lang="en-US" sz="1400" dirty="0" err="1"/>
              <a:t>Geosci</a:t>
            </a:r>
            <a:r>
              <a:rPr lang="en-US" sz="1400" dirty="0"/>
              <a:t>. Model Dev., 4, 701-722, 2011, doi:10.5194/gmd-4-701-</a:t>
            </a:r>
            <a:r>
              <a:rPr lang="en-US" sz="1400" dirty="0" smtClean="0"/>
              <a:t>2011</a:t>
            </a:r>
          </a:p>
          <a:p>
            <a:r>
              <a:rPr lang="en-US" sz="1400" dirty="0"/>
              <a:t>Cramer W, </a:t>
            </a:r>
            <a:r>
              <a:rPr lang="en-US" sz="1400" dirty="0" err="1"/>
              <a:t>Kicklighter</a:t>
            </a:r>
            <a:r>
              <a:rPr lang="en-US" sz="1400" dirty="0"/>
              <a:t> DW, </a:t>
            </a:r>
            <a:r>
              <a:rPr lang="en-US" sz="1400" dirty="0" err="1"/>
              <a:t>Bondeau</a:t>
            </a:r>
            <a:r>
              <a:rPr lang="en-US" sz="1400" dirty="0"/>
              <a:t> A, Moore Iii B, </a:t>
            </a:r>
            <a:r>
              <a:rPr lang="en-US" sz="1400" dirty="0" err="1"/>
              <a:t>Churkina</a:t>
            </a:r>
            <a:r>
              <a:rPr lang="en-US" sz="1400" dirty="0"/>
              <a:t> G, </a:t>
            </a:r>
            <a:r>
              <a:rPr lang="en-US" sz="1400" dirty="0" err="1"/>
              <a:t>Nemry</a:t>
            </a:r>
            <a:r>
              <a:rPr lang="en-US" sz="1400" dirty="0"/>
              <a:t> B, </a:t>
            </a:r>
            <a:r>
              <a:rPr lang="en-US" sz="1400" dirty="0" err="1"/>
              <a:t>Ruimy</a:t>
            </a:r>
            <a:r>
              <a:rPr lang="en-US" sz="1400" dirty="0"/>
              <a:t> A, </a:t>
            </a:r>
            <a:r>
              <a:rPr lang="en-US" sz="1400" dirty="0" err="1"/>
              <a:t>Schloss</a:t>
            </a:r>
            <a:r>
              <a:rPr lang="en-US" sz="1400" dirty="0"/>
              <a:t> AL: Comparing global models of terrestrial net primary productivity (NPP): Overview and key results. Global Change Biology 1999, 5:1-15</a:t>
            </a:r>
            <a:r>
              <a:rPr lang="en-US" sz="1400" dirty="0" smtClean="0"/>
              <a:t>.</a:t>
            </a:r>
          </a:p>
          <a:p>
            <a:r>
              <a:rPr lang="en-US" sz="1400" dirty="0"/>
              <a:t>Chapin, F.S, Matson, P.A., and Mooney, H.A., (2002) Principles of Terrestrial Ecosystem Ecology, Springer: Chapters 5 and 6 . </a:t>
            </a:r>
            <a:endParaRPr lang="en-US" sz="1400" dirty="0" smtClean="0"/>
          </a:p>
          <a:p>
            <a:r>
              <a:rPr lang="en-US" sz="1400" dirty="0" err="1"/>
              <a:t>Kattge</a:t>
            </a:r>
            <a:r>
              <a:rPr lang="en-US" sz="1400" dirty="0"/>
              <a:t>, J., et al. (2011), TRY: a global database of plant traits. Global Change Biology, 17: 2905-2935. </a:t>
            </a:r>
            <a:r>
              <a:rPr lang="en-US" sz="1400" dirty="0" err="1"/>
              <a:t>doi</a:t>
            </a:r>
            <a:r>
              <a:rPr lang="en-US" sz="1400" dirty="0"/>
              <a:t>: 10.1111/j.1365-2486.2011.02451.</a:t>
            </a:r>
            <a:r>
              <a:rPr lang="en-US" sz="1400" dirty="0" smtClean="0"/>
              <a:t>x</a:t>
            </a:r>
          </a:p>
          <a:p>
            <a:r>
              <a:rPr lang="en-US" sz="1400" dirty="0"/>
              <a:t>Knorr, W. (2000) Annual and </a:t>
            </a:r>
            <a:r>
              <a:rPr lang="en-US" sz="1400" dirty="0" err="1"/>
              <a:t>interannual</a:t>
            </a:r>
            <a:r>
              <a:rPr lang="en-US" sz="1400" dirty="0"/>
              <a:t> CO exchanges of the terrestrial biosphere: process-based simulations and uncertainties, Global Ecology &amp; Biogeography (2000) 9, 225-</a:t>
            </a:r>
            <a:r>
              <a:rPr lang="en-US" sz="1400" dirty="0" smtClean="0"/>
              <a:t>252</a:t>
            </a:r>
          </a:p>
          <a:p>
            <a:r>
              <a:rPr lang="en-US" sz="1400" dirty="0" err="1"/>
              <a:t>Korner</a:t>
            </a:r>
            <a:r>
              <a:rPr lang="en-US" sz="1400" dirty="0"/>
              <a:t> and Basler, 2010, Phenology Under Global Warming, Science 19 March 2010: 1461-1462.DOI:10.1126/science.</a:t>
            </a:r>
            <a:r>
              <a:rPr lang="en-US" sz="1400" dirty="0" smtClean="0"/>
              <a:t>1186473</a:t>
            </a:r>
          </a:p>
          <a:p>
            <a:r>
              <a:rPr lang="en-US" sz="1400" dirty="0"/>
              <a:t>McCallum, I., et al., 2009, Satellite-based terrestrial production efficiency modeling, Carbon Balance and </a:t>
            </a:r>
            <a:r>
              <a:rPr lang="en-US" sz="1400" dirty="0" err="1"/>
              <a:t>managementi</a:t>
            </a:r>
            <a:r>
              <a:rPr lang="en-US" sz="1400" dirty="0"/>
              <a:t>, 4:8 doi:10.1186/1750-0680-4-</a:t>
            </a:r>
            <a:r>
              <a:rPr lang="en-US" sz="1400" dirty="0" smtClean="0"/>
              <a:t>8</a:t>
            </a:r>
          </a:p>
        </p:txBody>
      </p:sp>
    </p:spTree>
    <p:extLst>
      <p:ext uri="{BB962C8B-B14F-4D97-AF65-F5344CB8AC3E}">
        <p14:creationId xmlns:p14="http://schemas.microsoft.com/office/powerpoint/2010/main" val="1030131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p:txBody>
          <a:bodyPr/>
          <a:lstStyle/>
          <a:p>
            <a:r>
              <a:rPr lang="en-US" sz="1400" dirty="0" err="1"/>
              <a:t>Peng</a:t>
            </a:r>
            <a:r>
              <a:rPr lang="en-US" sz="1400" dirty="0"/>
              <a:t>, C. (2000) From static </a:t>
            </a:r>
            <a:r>
              <a:rPr lang="en-US" sz="1400" dirty="0" err="1"/>
              <a:t>biogeographical</a:t>
            </a:r>
            <a:r>
              <a:rPr lang="en-US" sz="1400" dirty="0"/>
              <a:t> model to dynamic global vegetation model: a global perspective on </a:t>
            </a:r>
            <a:r>
              <a:rPr lang="en-US" sz="1400" dirty="0" err="1"/>
              <a:t>modelling</a:t>
            </a:r>
            <a:r>
              <a:rPr lang="en-US" sz="1400" dirty="0"/>
              <a:t> vegetation </a:t>
            </a:r>
            <a:r>
              <a:rPr lang="en-US" sz="1400" dirty="0" err="1"/>
              <a:t>dynamicsi</a:t>
            </a:r>
            <a:r>
              <a:rPr lang="en-US" sz="1400" dirty="0"/>
              <a:t>, Ecological </a:t>
            </a:r>
            <a:r>
              <a:rPr lang="en-US" sz="1400" dirty="0" err="1"/>
              <a:t>Modelling</a:t>
            </a:r>
            <a:r>
              <a:rPr lang="en-US" sz="1400" dirty="0"/>
              <a:t>, Volume 135, Issue 1, 25 November 2000, Pages 33-54</a:t>
            </a:r>
          </a:p>
          <a:p>
            <a:r>
              <a:rPr lang="en-US" sz="1400" dirty="0" smtClean="0"/>
              <a:t>Pitman</a:t>
            </a:r>
            <a:r>
              <a:rPr lang="en-US" sz="1400" dirty="0"/>
              <a:t>, A.J, (2003) THE EVOLUTION OF, AND REVOLUTION IN, LAND SURFACE SCHEMES DESIGNED FOR CLIMATE MODELS, Int. J. </a:t>
            </a:r>
            <a:r>
              <a:rPr lang="en-US" sz="1400" dirty="0" err="1"/>
              <a:t>Climatol</a:t>
            </a:r>
            <a:r>
              <a:rPr lang="en-US" sz="1400" dirty="0"/>
              <a:t>. 23: 479-510 (2003)</a:t>
            </a:r>
          </a:p>
          <a:p>
            <a:r>
              <a:rPr lang="en-US" sz="1400" dirty="0" smtClean="0"/>
              <a:t>Prentice </a:t>
            </a:r>
            <a:r>
              <a:rPr lang="en-US" sz="1400" dirty="0"/>
              <a:t>et al. The Carbon Cycle and Atmospheric Carbon Dioxide, 2001, IPCC AR3 </a:t>
            </a:r>
            <a:r>
              <a:rPr lang="en-US" sz="1400" dirty="0" smtClean="0"/>
              <a:t>WG1</a:t>
            </a:r>
          </a:p>
          <a:p>
            <a:r>
              <a:rPr lang="en-US" sz="1400" dirty="0" err="1"/>
              <a:t>Randerson</a:t>
            </a:r>
            <a:r>
              <a:rPr lang="en-US" sz="1400" dirty="0"/>
              <a:t>, </a:t>
            </a:r>
            <a:r>
              <a:rPr lang="en-US" sz="1400" dirty="0" smtClean="0"/>
              <a:t>et al. 2009</a:t>
            </a:r>
            <a:r>
              <a:rPr lang="en-US" sz="1400" dirty="0"/>
              <a:t>. Systematic Assessment of Terrestrial Biogeochemistry in Coupled Climate-Carbon Models. Global Change Biology, 15(9):2462-2484. </a:t>
            </a:r>
            <a:endParaRPr lang="en-US" sz="1400" dirty="0" smtClean="0"/>
          </a:p>
          <a:p>
            <a:r>
              <a:rPr lang="en-US" sz="1400" dirty="0"/>
              <a:t>Sellers PJ, </a:t>
            </a:r>
            <a:r>
              <a:rPr lang="en-US" sz="1400" dirty="0" smtClean="0"/>
              <a:t>et al. 1992b</a:t>
            </a:r>
            <a:r>
              <a:rPr lang="en-US" sz="1400" dirty="0"/>
              <a:t>. Canopy reflectance, photosynthesis and transpiration. III. A reanalysis using improved leaf models and a new canopy integration scheme. Remote Sensing of the Environment 42: 187-216</a:t>
            </a:r>
            <a:r>
              <a:rPr lang="en-US" sz="1400" dirty="0" smtClean="0"/>
              <a:t>.</a:t>
            </a:r>
          </a:p>
          <a:p>
            <a:r>
              <a:rPr lang="en-US" sz="1400" dirty="0" err="1"/>
              <a:t>Sitch</a:t>
            </a:r>
            <a:r>
              <a:rPr lang="en-US" sz="1400" dirty="0"/>
              <a:t> S, </a:t>
            </a:r>
            <a:r>
              <a:rPr lang="en-US" sz="1400" dirty="0" smtClean="0"/>
              <a:t>et al.(</a:t>
            </a:r>
            <a:r>
              <a:rPr lang="en-US" sz="1400" dirty="0"/>
              <a:t>2008) Evaluation of the terrestrial carbon cycle, future plant geography and climate-carbon cycle feedbacks using 5 Dynamic Global Vegetation Models (DGVMs). Global Change Biology 14:2015-</a:t>
            </a:r>
            <a:r>
              <a:rPr lang="en-US" sz="1400" dirty="0" smtClean="0"/>
              <a:t>2039</a:t>
            </a:r>
            <a:endParaRPr lang="en-US" sz="1400" dirty="0"/>
          </a:p>
          <a:p>
            <a:r>
              <a:rPr lang="en-US" sz="1400" dirty="0"/>
              <a:t>Woodward, F.I. Lomas, M.R. (2004) Vegetation dynamics - simulating responses to climatic change, Biol. Rev. 79, 643-</a:t>
            </a:r>
            <a:r>
              <a:rPr lang="en-US" sz="1400" dirty="0" smtClean="0"/>
              <a:t>670</a:t>
            </a:r>
          </a:p>
          <a:p>
            <a:r>
              <a:rPr lang="en-US" sz="1400" dirty="0"/>
              <a:t>Zhang, X. Y., </a:t>
            </a:r>
            <a:r>
              <a:rPr lang="en-US" sz="1400" dirty="0" err="1"/>
              <a:t>Friedl</a:t>
            </a:r>
            <a:r>
              <a:rPr lang="en-US" sz="1400" dirty="0"/>
              <a:t>, M. A., </a:t>
            </a:r>
            <a:r>
              <a:rPr lang="en-US" sz="1400" dirty="0" err="1"/>
              <a:t>Schaaf</a:t>
            </a:r>
            <a:r>
              <a:rPr lang="en-US" sz="1400" dirty="0"/>
              <a:t>, C. B., </a:t>
            </a:r>
            <a:r>
              <a:rPr lang="en-US" sz="1400" dirty="0" err="1"/>
              <a:t>Strahler</a:t>
            </a:r>
            <a:r>
              <a:rPr lang="en-US" sz="1400" dirty="0"/>
              <a:t>, A. H., Hodges, J. C. F., </a:t>
            </a:r>
            <a:r>
              <a:rPr lang="en-US" sz="1400" dirty="0" err="1"/>
              <a:t>Gao</a:t>
            </a:r>
            <a:r>
              <a:rPr lang="en-US" sz="1400" dirty="0"/>
              <a:t>, F., et al. (2003). Monitoring vegetation phenology using MODIS. Remote Sensing of Environment, 84, 471-475.</a:t>
            </a:r>
          </a:p>
        </p:txBody>
      </p:sp>
    </p:spTree>
    <p:extLst>
      <p:ext uri="{BB962C8B-B14F-4D97-AF65-F5344CB8AC3E}">
        <p14:creationId xmlns:p14="http://schemas.microsoft.com/office/powerpoint/2010/main" val="294492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latent &amp; sensible heat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Partitioning important as controls flux of water </a:t>
            </a:r>
            <a:r>
              <a:rPr lang="en-US" dirty="0" err="1" smtClean="0"/>
              <a:t>vapour</a:t>
            </a:r>
            <a:r>
              <a:rPr lang="en-US" dirty="0" smtClean="0"/>
              <a:t> to the atmosphere</a:t>
            </a:r>
          </a:p>
          <a:p>
            <a:pPr marL="857250" lvl="1" indent="-457200">
              <a:buFont typeface="Arial"/>
              <a:buChar char="•"/>
            </a:pPr>
            <a:r>
              <a:rPr lang="en-US" dirty="0" smtClean="0"/>
              <a:t>Influence on cloudiness, rain</a:t>
            </a:r>
          </a:p>
          <a:p>
            <a:pPr marL="457200" indent="-457200">
              <a:buFont typeface="Arial"/>
              <a:buChar char="•"/>
            </a:pPr>
            <a:r>
              <a:rPr lang="en-US" i="1" dirty="0" smtClean="0"/>
              <a:t>H</a:t>
            </a:r>
            <a:r>
              <a:rPr lang="en-US" dirty="0" smtClean="0"/>
              <a:t> </a:t>
            </a:r>
            <a:r>
              <a:rPr lang="en-US" dirty="0"/>
              <a:t>and </a:t>
            </a:r>
            <a:r>
              <a:rPr lang="en-US" i="1" dirty="0" err="1"/>
              <a:t>λE</a:t>
            </a:r>
            <a:r>
              <a:rPr lang="en-US" dirty="0"/>
              <a:t> are turbulent heat </a:t>
            </a:r>
            <a:r>
              <a:rPr lang="en-US" dirty="0" smtClean="0"/>
              <a:t>fluxes</a:t>
            </a:r>
          </a:p>
          <a:p>
            <a:pPr marL="457200" indent="-457200">
              <a:buFont typeface="Arial"/>
              <a:buChar char="•"/>
            </a:pPr>
            <a:endParaRPr lang="en-US" dirty="0"/>
          </a:p>
          <a:p>
            <a:pPr marL="0" indent="0"/>
            <a:endParaRPr lang="en-US" dirty="0"/>
          </a:p>
          <a:p>
            <a:pPr marL="457200" indent="-457200">
              <a:buFont typeface="Arial"/>
              <a:buChar char="•"/>
            </a:pPr>
            <a:r>
              <a:rPr lang="en-US" sz="2000" dirty="0" err="1" smtClean="0"/>
              <a:t>T</a:t>
            </a:r>
            <a:r>
              <a:rPr lang="en-US" sz="2000" baseline="-25000" dirty="0" err="1" smtClean="0"/>
              <a:t>s</a:t>
            </a:r>
            <a:r>
              <a:rPr lang="en-US" sz="2000" dirty="0" smtClean="0"/>
              <a:t> = surface T; </a:t>
            </a:r>
            <a:r>
              <a:rPr lang="en-US" sz="2000" dirty="0" err="1" smtClean="0"/>
              <a:t>T</a:t>
            </a:r>
            <a:r>
              <a:rPr lang="en-US" sz="2000" baseline="-25000" dirty="0" err="1" smtClean="0"/>
              <a:t>r</a:t>
            </a:r>
            <a:r>
              <a:rPr lang="en-US" sz="2000" dirty="0" smtClean="0"/>
              <a:t> = ref. temp. above surface; </a:t>
            </a:r>
            <a:r>
              <a:rPr lang="en-US" sz="2000" dirty="0" err="1" smtClean="0"/>
              <a:t>r</a:t>
            </a:r>
            <a:r>
              <a:rPr lang="en-US" sz="2000" baseline="-25000" dirty="0" err="1" smtClean="0"/>
              <a:t>a</a:t>
            </a:r>
            <a:r>
              <a:rPr lang="en-US" sz="2000" dirty="0" smtClean="0"/>
              <a:t> = aerodynamic resistance; </a:t>
            </a:r>
            <a:r>
              <a:rPr lang="en-US" sz="2000" dirty="0" err="1" smtClean="0"/>
              <a:t>ρ</a:t>
            </a:r>
            <a:r>
              <a:rPr lang="en-US" sz="2000" dirty="0" smtClean="0"/>
              <a:t> = density of air; </a:t>
            </a:r>
            <a:r>
              <a:rPr lang="en-US" sz="2000" dirty="0" err="1" smtClean="0"/>
              <a:t>c.r</a:t>
            </a:r>
            <a:r>
              <a:rPr lang="en-US" sz="2000" dirty="0" smtClean="0"/>
              <a:t> = specific heat of air. e</a:t>
            </a:r>
            <a:r>
              <a:rPr lang="en-US" sz="2000" baseline="30000" dirty="0" smtClean="0"/>
              <a:t>*</a:t>
            </a:r>
            <a:r>
              <a:rPr lang="en-US" sz="2000" dirty="0" smtClean="0"/>
              <a:t>(</a:t>
            </a:r>
            <a:r>
              <a:rPr lang="en-US" sz="2000" dirty="0" err="1" smtClean="0"/>
              <a:t>Ts</a:t>
            </a:r>
            <a:r>
              <a:rPr lang="en-US" sz="2000" dirty="0" smtClean="0"/>
              <a:t>) is saturated </a:t>
            </a:r>
            <a:r>
              <a:rPr lang="en-US" sz="2000" dirty="0" err="1" smtClean="0"/>
              <a:t>vapour</a:t>
            </a:r>
            <a:r>
              <a:rPr lang="en-US" sz="2000" dirty="0" smtClean="0"/>
              <a:t> pressure at </a:t>
            </a:r>
            <a:r>
              <a:rPr lang="en-US" sz="2000" dirty="0" err="1" smtClean="0"/>
              <a:t>Ts</a:t>
            </a:r>
            <a:r>
              <a:rPr lang="en-US" sz="2000" dirty="0" smtClean="0"/>
              <a:t>; </a:t>
            </a:r>
            <a:r>
              <a:rPr lang="en-US" sz="2000" dirty="0" err="1" smtClean="0"/>
              <a:t>e</a:t>
            </a:r>
            <a:r>
              <a:rPr lang="en-US" sz="2000" baseline="-25000" dirty="0" err="1" smtClean="0"/>
              <a:t>r</a:t>
            </a:r>
            <a:r>
              <a:rPr lang="en-US" sz="2000" dirty="0" smtClean="0"/>
              <a:t> = </a:t>
            </a:r>
            <a:r>
              <a:rPr lang="en-US" sz="2000" dirty="0" err="1" smtClean="0"/>
              <a:t>vapour</a:t>
            </a:r>
            <a:r>
              <a:rPr lang="en-US" sz="2000" dirty="0" smtClean="0"/>
              <a:t> pressure at ref height; v = psychometric constant; </a:t>
            </a:r>
            <a:r>
              <a:rPr lang="en-US" sz="2000" dirty="0" err="1" smtClean="0"/>
              <a:t>r</a:t>
            </a:r>
            <a:r>
              <a:rPr lang="en-US" sz="2000" baseline="-25000" dirty="0" err="1" smtClean="0"/>
              <a:t>s</a:t>
            </a:r>
            <a:r>
              <a:rPr lang="en-US" sz="2000" dirty="0" smtClean="0"/>
              <a:t> = bulk surface resistance to transfer of water to air.</a:t>
            </a:r>
          </a:p>
          <a:p>
            <a:pPr marL="457200" indent="-457200">
              <a:buFont typeface="Arial"/>
              <a:buChar char="•"/>
            </a:pPr>
            <a:endParaRPr lang="en-US" dirty="0"/>
          </a:p>
          <a:p>
            <a:pPr marL="457200" indent="-457200">
              <a:buFont typeface="Arial"/>
              <a:buChar char="•"/>
            </a:pPr>
            <a:endParaRPr lang="en-US" dirty="0"/>
          </a:p>
        </p:txBody>
      </p:sp>
      <p:pic>
        <p:nvPicPr>
          <p:cNvPr id="4" name="Picture 3"/>
          <p:cNvPicPr>
            <a:picLocks noChangeAspect="1"/>
          </p:cNvPicPr>
          <p:nvPr/>
        </p:nvPicPr>
        <p:blipFill>
          <a:blip r:embed="rId3"/>
          <a:stretch>
            <a:fillRect/>
          </a:stretch>
        </p:blipFill>
        <p:spPr>
          <a:xfrm>
            <a:off x="431801" y="3779837"/>
            <a:ext cx="3312368" cy="1559792"/>
          </a:xfrm>
          <a:prstGeom prst="rect">
            <a:avLst/>
          </a:prstGeom>
        </p:spPr>
      </p:pic>
      <p:pic>
        <p:nvPicPr>
          <p:cNvPr id="5" name="Picture 4"/>
          <p:cNvPicPr>
            <a:picLocks noChangeAspect="1"/>
          </p:cNvPicPr>
          <p:nvPr/>
        </p:nvPicPr>
        <p:blipFill>
          <a:blip r:embed="rId4"/>
          <a:stretch>
            <a:fillRect/>
          </a:stretch>
        </p:blipFill>
        <p:spPr>
          <a:xfrm>
            <a:off x="4608263" y="4067869"/>
            <a:ext cx="3302023" cy="1134616"/>
          </a:xfrm>
          <a:prstGeom prst="rect">
            <a:avLst/>
          </a:prstGeom>
        </p:spPr>
      </p:pic>
    </p:spTree>
    <p:extLst>
      <p:ext uri="{BB962C8B-B14F-4D97-AF65-F5344CB8AC3E}">
        <p14:creationId xmlns:p14="http://schemas.microsoft.com/office/powerpoint/2010/main" val="18777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surface and aerodynamic resistances for water </a:t>
            </a:r>
            <a:r>
              <a:rPr lang="en-US" i="1" dirty="0" err="1"/>
              <a:t>vapour</a:t>
            </a:r>
            <a:r>
              <a:rPr lang="en-US" i="1" dirty="0"/>
              <a:t> flow</a:t>
            </a:r>
            <a:endParaRPr lang="en-US" dirty="0"/>
          </a:p>
        </p:txBody>
      </p:sp>
      <p:pic>
        <p:nvPicPr>
          <p:cNvPr id="5" name="Content Placeholder 4"/>
          <p:cNvPicPr>
            <a:picLocks noGrp="1" noChangeAspect="1"/>
          </p:cNvPicPr>
          <p:nvPr>
            <p:ph idx="1"/>
          </p:nvPr>
        </p:nvPicPr>
        <p:blipFill>
          <a:blip r:embed="rId2"/>
          <a:srcRect l="-2089" r="-2089"/>
          <a:stretch>
            <a:fillRect/>
          </a:stretch>
        </p:blipFill>
        <p:spPr>
          <a:xfrm>
            <a:off x="504825" y="1691605"/>
            <a:ext cx="9207546" cy="5064795"/>
          </a:xfrm>
        </p:spPr>
      </p:pic>
    </p:spTree>
    <p:extLst>
      <p:ext uri="{BB962C8B-B14F-4D97-AF65-F5344CB8AC3E}">
        <p14:creationId xmlns:p14="http://schemas.microsoft.com/office/powerpoint/2010/main" val="254480007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5198</TotalTime>
  <Words>5564</Words>
  <Application>Microsoft Macintosh PowerPoint</Application>
  <PresentationFormat>Custom</PresentationFormat>
  <Paragraphs>386</Paragraphs>
  <Slides>77</Slides>
  <Notes>33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Default Design</vt:lpstr>
      <vt:lpstr>Geogg124 Terrestrial Ecosystem Modelling</vt:lpstr>
      <vt:lpstr>Aims of lecture</vt:lpstr>
      <vt:lpstr>1. Land surface schemes</vt:lpstr>
      <vt:lpstr>Main driver: energy</vt:lpstr>
      <vt:lpstr>PowerPoint Presentation</vt:lpstr>
      <vt:lpstr>Balance by heat &amp; chemical fluxes</vt:lpstr>
      <vt:lpstr>PowerPoint Presentation</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1. Land surface schemes</vt:lpstr>
      <vt:lpstr>2. Global vegetation modelling</vt:lpstr>
      <vt:lpstr>Types of models</vt:lpstr>
      <vt:lpstr>Dynamic Global Vegetation Models</vt:lpstr>
      <vt:lpstr>DGVMs</vt:lpstr>
      <vt:lpstr>DGVMs</vt:lpstr>
      <vt:lpstr>PowerPoint Presentation</vt:lpstr>
      <vt:lpstr>PowerPoint Presentation</vt:lpstr>
      <vt:lpstr>Dynamics, Establishment &amp; Mortality </vt:lpstr>
      <vt:lpstr>Plant Functional Types</vt:lpstr>
      <vt:lpstr>PowerPoint Presentation</vt:lpstr>
      <vt:lpstr>PowerPoint Presentation</vt:lpstr>
      <vt:lpstr>PowerPoint Presentation</vt:lpstr>
      <vt:lpstr>PFTs</vt:lpstr>
      <vt:lpstr>PowerPoint Presentation</vt:lpstr>
      <vt:lpstr>Analysis of species/PFT in TRY</vt:lpstr>
      <vt:lpstr>PowerPoint Presentation</vt:lpstr>
      <vt:lpstr>How ‘good’ are these models?</vt:lpstr>
      <vt:lpstr>How ‘good’ are these models?</vt:lpstr>
      <vt:lpstr>How ‘good’ are these models?</vt:lpstr>
      <vt:lpstr>PowerPoint Presentation</vt:lpstr>
      <vt:lpstr>PowerPoint Presentation</vt:lpstr>
      <vt:lpstr>2. Global vegetation modelling</vt:lpstr>
      <vt:lpstr>3. Production efficiency models</vt:lpstr>
      <vt:lpstr>PEMs</vt:lpstr>
      <vt:lpstr>Some PEMs</vt:lpstr>
      <vt:lpstr>PEM requirements</vt:lpstr>
      <vt:lpstr>Some issues</vt:lpstr>
      <vt:lpstr>How good are these models?</vt:lpstr>
      <vt:lpstr>How good are these models?</vt:lpstr>
      <vt:lpstr>How good are these models?</vt:lpstr>
      <vt:lpstr>3. Production efficiency models</vt:lpstr>
      <vt:lpstr>4. Phenology</vt:lpstr>
      <vt:lpstr>Phenology</vt:lpstr>
      <vt:lpstr>Phenology</vt:lpstr>
      <vt:lpstr>Extratropics (outside tropics)</vt:lpstr>
      <vt:lpstr>PowerPoint Presentation</vt:lpstr>
      <vt:lpstr>phenology</vt:lpstr>
      <vt:lpstr>Models of phenology</vt:lpstr>
      <vt:lpstr>Track features of phenology</vt:lpstr>
      <vt:lpstr>Track features of phenology</vt:lpstr>
      <vt:lpstr>PowerPoint Presentation</vt:lpstr>
      <vt:lpstr>(Growing) Degree day model</vt:lpstr>
      <vt:lpstr>PowerPoint Presentation</vt:lpstr>
      <vt:lpstr>Model calibration</vt:lpstr>
      <vt:lpstr>Chilling</vt:lpstr>
      <vt:lpstr>PowerPoint Presentation</vt:lpstr>
      <vt:lpstr>tropics</vt:lpstr>
      <vt:lpstr>4. Phenology</vt:lpstr>
      <vt:lpstr>5. Modelling Photosynthesis</vt:lpstr>
      <vt:lpstr>PowerPoint Presentation</vt:lpstr>
      <vt:lpstr>PowerPoint Presentation</vt:lpstr>
      <vt:lpstr>Electron transport rate</vt:lpstr>
      <vt:lpstr>Stomatal conductance</vt:lpstr>
      <vt:lpstr>Model of stomatal conductance</vt:lpstr>
      <vt:lpstr>5. Modelling Photosynthesis</vt:lpstr>
      <vt:lpstr>Summary</vt:lpstr>
      <vt:lpstr>Summary</vt:lpstr>
      <vt:lpstr>Recommended Reading</vt:lpstr>
      <vt:lpstr>Recommended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plewis</cp:lastModifiedBy>
  <cp:revision>212</cp:revision>
  <cp:lastPrinted>1601-01-01T00:00:00Z</cp:lastPrinted>
  <dcterms:created xsi:type="dcterms:W3CDTF">2010-11-25T08:35:40Z</dcterms:created>
  <dcterms:modified xsi:type="dcterms:W3CDTF">2013-01-24T16:48:54Z</dcterms:modified>
</cp:coreProperties>
</file>